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8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  <p:sldMasterId id="2147483664" r:id="rId5"/>
    <p:sldMasterId id="2147483676" r:id="rId6"/>
    <p:sldMasterId id="2147483691" r:id="rId7"/>
    <p:sldMasterId id="2147483704" r:id="rId8"/>
    <p:sldMasterId id="2147483716" r:id="rId9"/>
    <p:sldMasterId id="2147483761" r:id="rId10"/>
    <p:sldMasterId id="2147483802" r:id="rId11"/>
    <p:sldMasterId id="2147483814" r:id="rId12"/>
  </p:sldMasterIdLst>
  <p:notesMasterIdLst>
    <p:notesMasterId r:id="rId76"/>
  </p:notesMasterIdLst>
  <p:sldIdLst>
    <p:sldId id="778" r:id="rId13"/>
    <p:sldId id="611" r:id="rId14"/>
    <p:sldId id="661" r:id="rId15"/>
    <p:sldId id="662" r:id="rId16"/>
    <p:sldId id="612" r:id="rId17"/>
    <p:sldId id="726" r:id="rId18"/>
    <p:sldId id="727" r:id="rId19"/>
    <p:sldId id="730" r:id="rId20"/>
    <p:sldId id="731" r:id="rId21"/>
    <p:sldId id="732" r:id="rId22"/>
    <p:sldId id="734" r:id="rId23"/>
    <p:sldId id="735" r:id="rId24"/>
    <p:sldId id="737" r:id="rId25"/>
    <p:sldId id="738" r:id="rId26"/>
    <p:sldId id="739" r:id="rId27"/>
    <p:sldId id="740" r:id="rId28"/>
    <p:sldId id="741" r:id="rId29"/>
    <p:sldId id="742" r:id="rId30"/>
    <p:sldId id="743" r:id="rId31"/>
    <p:sldId id="744" r:id="rId32"/>
    <p:sldId id="747" r:id="rId33"/>
    <p:sldId id="770" r:id="rId34"/>
    <p:sldId id="773" r:id="rId35"/>
    <p:sldId id="772" r:id="rId36"/>
    <p:sldId id="774" r:id="rId37"/>
    <p:sldId id="792" r:id="rId38"/>
    <p:sldId id="751" r:id="rId39"/>
    <p:sldId id="759" r:id="rId40"/>
    <p:sldId id="760" r:id="rId41"/>
    <p:sldId id="762" r:id="rId42"/>
    <p:sldId id="788" r:id="rId43"/>
    <p:sldId id="790" r:id="rId44"/>
    <p:sldId id="791" r:id="rId45"/>
    <p:sldId id="793" r:id="rId46"/>
    <p:sldId id="794" r:id="rId47"/>
    <p:sldId id="776" r:id="rId48"/>
    <p:sldId id="766" r:id="rId49"/>
    <p:sldId id="767" r:id="rId50"/>
    <p:sldId id="768" r:id="rId51"/>
    <p:sldId id="724" r:id="rId52"/>
    <p:sldId id="784" r:id="rId53"/>
    <p:sldId id="725" r:id="rId54"/>
    <p:sldId id="787" r:id="rId55"/>
    <p:sldId id="711" r:id="rId56"/>
    <p:sldId id="683" r:id="rId57"/>
    <p:sldId id="710" r:id="rId58"/>
    <p:sldId id="785" r:id="rId59"/>
    <p:sldId id="720" r:id="rId60"/>
    <p:sldId id="719" r:id="rId61"/>
    <p:sldId id="712" r:id="rId62"/>
    <p:sldId id="715" r:id="rId63"/>
    <p:sldId id="718" r:id="rId64"/>
    <p:sldId id="795" r:id="rId65"/>
    <p:sldId id="796" r:id="rId66"/>
    <p:sldId id="797" r:id="rId67"/>
    <p:sldId id="798" r:id="rId68"/>
    <p:sldId id="799" r:id="rId69"/>
    <p:sldId id="800" r:id="rId70"/>
    <p:sldId id="801" r:id="rId71"/>
    <p:sldId id="802" r:id="rId72"/>
    <p:sldId id="803" r:id="rId73"/>
    <p:sldId id="804" r:id="rId74"/>
    <p:sldId id="805" r:id="rId7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D668"/>
    <a:srgbClr val="9966FF"/>
    <a:srgbClr val="0000FF"/>
    <a:srgbClr val="FFD3A7"/>
    <a:srgbClr val="FFB66D"/>
    <a:srgbClr val="00FFFF"/>
    <a:srgbClr val="008000"/>
    <a:srgbClr val="CC3300"/>
    <a:srgbClr val="FF612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8" autoAdjust="0"/>
    <p:restoredTop sz="88014" autoAdjust="0"/>
  </p:normalViewPr>
  <p:slideViewPr>
    <p:cSldViewPr snapToGrid="0">
      <p:cViewPr varScale="1">
        <p:scale>
          <a:sx n="100" d="100"/>
          <a:sy n="100" d="100"/>
        </p:scale>
        <p:origin x="191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8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16" Type="http://schemas.openxmlformats.org/officeDocument/2006/relationships/slide" Target="slides/slide4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slide" Target="slides/slide62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49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59.xml"/><Relationship Id="rId2" Type="http://schemas.openxmlformats.org/officeDocument/2006/relationships/customXml" Target="../customXml/item2.xml"/><Relationship Id="rId2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AEEB633-3EF9-40F7-8764-EEA8194B0D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894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07857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31286" indent="-281264" defTabSz="907857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25055" indent="-225011" defTabSz="907857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75077" indent="-225011" defTabSz="907857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25099" indent="-225011" defTabSz="907857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475121" indent="-225011" defTabSz="90785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25143" indent="-225011" defTabSz="90785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375165" indent="-225011" defTabSz="90785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25187" indent="-225011" defTabSz="90785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D89687BA-0814-FB4A-9F00-CBE628A6C534}" type="slidenum">
              <a:rPr lang="en-US" sz="1200">
                <a:solidFill>
                  <a:srgbClr val="000000"/>
                </a:solidFill>
                <a:latin typeface="Times New Roman" charset="0"/>
              </a:rPr>
              <a:pPr eaLnBrk="1" hangingPunct="1"/>
              <a:t>1</a:t>
            </a:fld>
            <a:endParaRPr 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99A7A4-8FD2-4B59-A87D-4D8C87509843}" type="slidenum">
              <a:rPr lang="en-US"/>
              <a:pPr/>
              <a:t>45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A0EAA7-4195-4311-B17F-AAD702C87152}" type="slidenum">
              <a:rPr lang="en-US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say that the over all structure remains</a:t>
            </a:r>
            <a:r>
              <a:rPr lang="en-US" baseline="0" dirty="0"/>
              <a:t> the same whether it is DRAM or PCM or any other technology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7F00D-F48B-4F06-A0D3-E0BA2AE17CF5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C9DF8E-2AC4-474E-876B-1576DE74E8E0}" type="slidenum">
              <a:rPr lang="en-US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again need to say</a:t>
            </a:r>
            <a:r>
              <a:rPr lang="en-US" baseline="0" dirty="0"/>
              <a:t> that the operations are same for other technologies too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7F00D-F48B-4F06-A0D3-E0BA2AE17CF5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7F00D-F48B-4F06-A0D3-E0BA2AE17CF5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again need to say</a:t>
            </a:r>
            <a:r>
              <a:rPr lang="en-US" baseline="0" dirty="0"/>
              <a:t> that the operations are same for other technologies too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7F00D-F48B-4F06-A0D3-E0BA2AE17CF5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again need to say</a:t>
            </a:r>
            <a:r>
              <a:rPr lang="en-US" baseline="0" dirty="0"/>
              <a:t> that the operations are same for other technologies too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7F00D-F48B-4F06-A0D3-E0BA2AE17CF5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again need to say</a:t>
            </a:r>
            <a:r>
              <a:rPr lang="en-US" baseline="0" dirty="0"/>
              <a:t> that the operations are same for other technologies too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7F00D-F48B-4F06-A0D3-E0BA2AE17CF5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B633-3EF9-40F7-8764-EEA8194B0DC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9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2667000" cy="6858000"/>
          </a:xfrm>
          <a:prstGeom prst="rect">
            <a:avLst/>
          </a:prstGeom>
          <a:solidFill>
            <a:srgbClr val="B4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3" descr="Newsprint"/>
          <p:cNvSpPr>
            <a:spLocks noGrp="1" noChangeArrowheads="1"/>
          </p:cNvSpPr>
          <p:nvPr>
            <p:ph type="ctrTitle"/>
          </p:nvPr>
        </p:nvSpPr>
        <p:spPr>
          <a:xfrm>
            <a:off x="2895600" y="914400"/>
            <a:ext cx="6019800" cy="2286000"/>
          </a:xfrm>
          <a:gradFill rotWithShape="0">
            <a:gsLst>
              <a:gs pos="0">
                <a:srgbClr val="FFD8B1"/>
              </a:gs>
              <a:gs pos="100000">
                <a:srgbClr val="FFFFFF"/>
              </a:gs>
            </a:gsLst>
            <a:lin ang="2700000" scaled="1"/>
          </a:gra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762000" y="6248400"/>
            <a:ext cx="1524000" cy="231775"/>
          </a:xfrm>
        </p:spPr>
        <p:txBody>
          <a:bodyPr/>
          <a:lstStyle>
            <a:lvl1pPr>
              <a:defRPr>
                <a:solidFill>
                  <a:srgbClr val="FDFDAB"/>
                </a:solidFill>
              </a:defRPr>
            </a:lvl1pPr>
          </a:lstStyle>
          <a:p>
            <a:r>
              <a:rPr lang="en-US" dirty="0"/>
              <a:t>Feb. 2011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6096000" y="6477000"/>
            <a:ext cx="2895600" cy="244475"/>
          </a:xfrm>
        </p:spPr>
        <p:txBody>
          <a:bodyPr/>
          <a:lstStyle>
            <a:lvl1pPr>
              <a:defRPr sz="1200">
                <a:latin typeface="+mn-lt"/>
              </a:defRPr>
            </a:lvl1pPr>
          </a:lstStyle>
          <a:p>
            <a:endParaRPr lang="en-US"/>
          </a:p>
        </p:txBody>
      </p:sp>
      <p:pic>
        <p:nvPicPr>
          <p:cNvPr id="6154" name="Picture 10" descr="Mano_IISc_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1447800"/>
            <a:ext cx="1752600" cy="1565275"/>
          </a:xfrm>
          <a:prstGeom prst="rect">
            <a:avLst/>
          </a:prstGeom>
          <a:noFill/>
        </p:spPr>
      </p:pic>
      <p:grpSp>
        <p:nvGrpSpPr>
          <p:cNvPr id="6160" name="Group 16"/>
          <p:cNvGrpSpPr>
            <a:grpSpLocks/>
          </p:cNvGrpSpPr>
          <p:nvPr userDrawn="1"/>
        </p:nvGrpSpPr>
        <p:grpSpPr bwMode="auto">
          <a:xfrm>
            <a:off x="7848600" y="2895600"/>
            <a:ext cx="1219200" cy="533400"/>
            <a:chOff x="4752" y="1680"/>
            <a:chExt cx="768" cy="336"/>
          </a:xfrm>
        </p:grpSpPr>
        <p:sp>
          <p:nvSpPr>
            <p:cNvPr id="6153" name="Line 9"/>
            <p:cNvSpPr>
              <a:spLocks noChangeShapeType="1"/>
            </p:cNvSpPr>
            <p:nvPr userDrawn="1"/>
          </p:nvSpPr>
          <p:spPr bwMode="auto">
            <a:xfrm>
              <a:off x="4752" y="2016"/>
              <a:ext cx="768" cy="0"/>
            </a:xfrm>
            <a:prstGeom prst="line">
              <a:avLst/>
            </a:prstGeom>
            <a:noFill/>
            <a:ln w="57150">
              <a:solidFill>
                <a:srgbClr val="B4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55" name="Line 11"/>
            <p:cNvSpPr>
              <a:spLocks noChangeShapeType="1"/>
            </p:cNvSpPr>
            <p:nvPr userDrawn="1"/>
          </p:nvSpPr>
          <p:spPr bwMode="auto">
            <a:xfrm rot="5400000">
              <a:off x="5336" y="1848"/>
              <a:ext cx="336" cy="0"/>
            </a:xfrm>
            <a:prstGeom prst="line">
              <a:avLst/>
            </a:prstGeom>
            <a:noFill/>
            <a:ln w="57150">
              <a:solidFill>
                <a:srgbClr val="B4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61" name="Group 17"/>
          <p:cNvGrpSpPr>
            <a:grpSpLocks/>
          </p:cNvGrpSpPr>
          <p:nvPr userDrawn="1"/>
        </p:nvGrpSpPr>
        <p:grpSpPr bwMode="auto">
          <a:xfrm>
            <a:off x="2743200" y="685800"/>
            <a:ext cx="1219200" cy="533400"/>
            <a:chOff x="1920" y="912"/>
            <a:chExt cx="768" cy="336"/>
          </a:xfrm>
        </p:grpSpPr>
        <p:sp>
          <p:nvSpPr>
            <p:cNvPr id="6158" name="Line 14"/>
            <p:cNvSpPr>
              <a:spLocks noChangeShapeType="1"/>
            </p:cNvSpPr>
            <p:nvPr userDrawn="1"/>
          </p:nvSpPr>
          <p:spPr bwMode="auto">
            <a:xfrm flipH="1" flipV="1">
              <a:off x="1920" y="912"/>
              <a:ext cx="768" cy="0"/>
            </a:xfrm>
            <a:prstGeom prst="line">
              <a:avLst/>
            </a:prstGeom>
            <a:noFill/>
            <a:ln w="57150">
              <a:solidFill>
                <a:srgbClr val="B4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59" name="Line 15"/>
            <p:cNvSpPr>
              <a:spLocks noChangeShapeType="1"/>
            </p:cNvSpPr>
            <p:nvPr userDrawn="1"/>
          </p:nvSpPr>
          <p:spPr bwMode="auto">
            <a:xfrm rot="5400000" flipH="1" flipV="1">
              <a:off x="1768" y="1080"/>
              <a:ext cx="336" cy="0"/>
            </a:xfrm>
            <a:prstGeom prst="line">
              <a:avLst/>
            </a:prstGeom>
            <a:noFill/>
            <a:ln w="57150">
              <a:solidFill>
                <a:srgbClr val="B4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15 Jan.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BEA512-E199-447E-BEB8-C50CD78C92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DAEE01-B4B8-40EC-8FC0-CFD92FB77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87BD13-1194-4D06-B590-BB4CDD40C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CC7F3-83BA-47C4-B4DB-F8A555981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8ED11-056B-444D-81FD-B1938E86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A6B83-9980-4C3E-B5B8-8FE86C24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BC2A-0B91-4EFC-B613-D6F3827B1DC8}" type="slidenum">
              <a:rPr lang="en-US" smtClean="0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30057442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C586-BDF0-47A5-ABEB-B07CB04E3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EBA64-88AB-45AB-A145-0DCD2DCFC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2D219-2A60-4AFA-ADE5-E9B5450A6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 Jan. 2009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4835C-4348-4D58-B997-A53D186FF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0D7AE-8C79-4B4A-B002-E58BA721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EB89-EFCC-4E7F-93C0-40EC91B2BC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0213"/>
      </p:ext>
    </p:extLst>
  </p:cSld>
  <p:clrMapOvr>
    <a:masterClrMapping/>
  </p:clrMapOvr>
  <p:hf hdr="0" ftr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BBAC1-1A22-41EB-AA12-639BB023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22528-3378-4DC3-B976-61928B5E1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0BBEB-7D61-417E-9405-1E6646A51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 Jan. 2009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72AF3-F8E1-490E-AF94-83B3A4A3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5931B-8F80-43B0-A2A5-4134884F6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697B-E0F8-4B67-B9E5-0D856E4818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20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BA533-85EA-4EB5-8D89-85A7D3F78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B6AE4-8638-4321-ACF6-AB648CC62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4939D-F73B-48F2-8791-AA1AD9FB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 Jan. 2009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2CA13-5887-4C43-AD3D-220974AD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B5A20-CED1-4E02-A0B2-4B61C727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02A6D-EE3D-44B2-92B9-4FDB1B9FEE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7856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BC71C-00EC-40A7-A06F-A303924D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34DE4-B63E-40A3-9B20-BFE37BD84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7ED1ED-4EC1-4981-BC55-5B96B926E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9E4E3-95C5-479C-B84E-A1BEF8914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 Jan. 2009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01E04-AA54-4F38-8711-AC4FD28D0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6B95C8-E3DB-4F55-AAF0-41A1D14A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0F18-2FF5-4F2F-8E54-07EC9CE395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0029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FF81-C9A9-4C74-BD2F-A9C25946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E7D70-08CD-4851-9A57-828BA7B6B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16207-4031-42A3-B662-D199E1BFA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78D41-9D07-428D-BCAA-814019A61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B5124D-E7BB-4564-B2F7-081D6F736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C660D2-A0F0-444B-8411-584A2BACB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 Jan. 2009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2A501-512B-455D-8D43-724B43ADE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73A62E-ECD4-48FD-A8AD-F17681AC8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D5BAE-1DAD-4EFF-83C6-A079D33BE7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8652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F3D4-25B6-4890-ABFC-463E2238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10021-4597-4624-AAE2-D0873B5F3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 Jan. 2009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8878C-F50F-46CD-95C7-8E1EA17B8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F2F34-6DE1-4D96-B998-45CF71FC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DBA5-BC47-429D-B00D-F6E01A8C8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8717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CF3310-25AF-4F95-BEF9-EE4FE29A8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 Jan. 2009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6A7FC8-871B-409D-A0B9-F7E174CE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080F6-2BCD-4BDC-8BE3-320D98AA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20E-FE88-4F56-87C3-67384A245C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6096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FEB96-89E6-43B5-BBEE-719B4867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BEF86-9270-4647-A0E4-A90C2BB43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E6793-0E96-463B-BF52-953226D06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9BFE2-E3C6-418C-92BE-94DA337E5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 Jan. 2009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11762-E012-4A5B-BA66-C4C101185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F6DEA-C322-4806-A835-5101EE16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EB58D-368A-4301-B8E4-E52CD3E8CA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7573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8204-33C9-4A1A-A67F-186F3A9E2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70D61-4F62-4BBB-BF8E-F26E5A328A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BA13EC-F761-4CCF-8A3F-CD04B8EE7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28AC3-5C07-4B77-82CB-E3533549D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 Jan. 2009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C6112-A483-42F9-9162-E3DB210EA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8B6F1-1351-4056-BE84-4C9E6B3F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FD40C-FCAC-467E-9B1D-44A9C30916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02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76200"/>
            <a:ext cx="2114550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76200"/>
            <a:ext cx="619125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15 Jan.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B7BC2A-0B91-4EFC-B613-D6F3827B1DC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774C6-72DB-412A-8FBF-77F7F855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971B9-724A-49F1-9ED6-14E7444B0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0F713-CA25-4898-90A5-71CAAF019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 Jan. 2009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0F9A1-29B7-4E43-B0E9-D697D6C23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2CF25-FA41-47E9-9973-588AC0C24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EA512-E199-447E-BEB8-C50CD78C92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6532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DAEE01-B4B8-40EC-8FC0-CFD92FB77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87BD13-1194-4D06-B590-BB4CDD40C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CC7F3-83BA-47C4-B4DB-F8A555981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 Jan. 2009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8ED11-056B-444D-81FD-B1938E86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A6B83-9980-4C3E-B5B8-8FE86C24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BC2A-0B91-4EFC-B613-D6F3827B1D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4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1524000" cy="231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15 Jan. 2009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C9BD4425-EE0E-4E65-A081-BC37F755F3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1524000" cy="231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15 Jan. 2009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7383ECE3-71DA-49D4-8002-E9F7017AA7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1524000" cy="231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15 Jan.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4260A545-AEDE-4D3D-A130-8C35A05B8C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990600"/>
            <a:ext cx="6400800" cy="25146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76200" cmpd="tri">
                <a:solidFill>
                  <a:schemeClr val="folHlink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886200"/>
            <a:ext cx="6400800" cy="17526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6350">
                <a:solidFill>
                  <a:schemeClr val="folHlink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40292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914400" y="6400800"/>
            <a:ext cx="1905000" cy="457200"/>
          </a:xfrm>
        </p:spPr>
        <p:txBody>
          <a:bodyPr anchorCtr="0"/>
          <a:lstStyle>
            <a:lvl1pPr>
              <a:defRPr/>
            </a:lvl1pPr>
          </a:lstStyle>
          <a:p>
            <a:endParaRPr lang="en-US">
              <a:solidFill>
                <a:srgbClr val="482400"/>
              </a:solidFill>
            </a:endParaRPr>
          </a:p>
        </p:txBody>
      </p:sp>
      <p:sp>
        <p:nvSpPr>
          <p:cNvPr id="140293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505200" y="6400800"/>
            <a:ext cx="2895600" cy="457200"/>
          </a:xfrm>
        </p:spPr>
        <p:txBody>
          <a:bodyPr anchorCtr="0"/>
          <a:lstStyle>
            <a:lvl1pPr>
              <a:defRPr/>
            </a:lvl1pPr>
          </a:lstStyle>
          <a:p>
            <a:endParaRPr lang="en-US">
              <a:solidFill>
                <a:srgbClr val="482400"/>
              </a:solidFill>
            </a:endParaRP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 anchorCtr="0"/>
          <a:lstStyle>
            <a:lvl1pPr>
              <a:defRPr/>
            </a:lvl1pPr>
          </a:lstStyle>
          <a:p>
            <a:fld id="{D8FE5B68-4610-4BB8-B490-58CCACF2BB19}" type="slidenum">
              <a:rPr lang="en-US">
                <a:solidFill>
                  <a:srgbClr val="482400"/>
                </a:solidFill>
              </a:rPr>
              <a:pPr/>
              <a:t>‹#›</a:t>
            </a:fld>
            <a:endParaRPr lang="en-US">
              <a:solidFill>
                <a:srgbClr val="482400"/>
              </a:solidFill>
            </a:endParaRPr>
          </a:p>
        </p:txBody>
      </p:sp>
      <p:grpSp>
        <p:nvGrpSpPr>
          <p:cNvPr id="140295" name="Group 7"/>
          <p:cNvGrpSpPr>
            <a:grpSpLocks/>
          </p:cNvGrpSpPr>
          <p:nvPr/>
        </p:nvGrpSpPr>
        <p:grpSpPr bwMode="auto">
          <a:xfrm>
            <a:off x="0" y="0"/>
            <a:ext cx="6362700" cy="6858000"/>
            <a:chOff x="0" y="0"/>
            <a:chExt cx="4008" cy="4320"/>
          </a:xfrm>
        </p:grpSpPr>
        <p:pic>
          <p:nvPicPr>
            <p:cNvPr id="140296" name="Picture 8" descr="C:\My Documents\bits\Expbanna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invGray">
            <a:xfrm>
              <a:off x="0" y="0"/>
              <a:ext cx="432" cy="4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297" name="Picture 9" descr="D:\FRONTPAGE THEMES\EXPEDITN\EXPHORS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3600"/>
              <a:ext cx="1800" cy="6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0298" name="Picture 10" descr="P:\!Themes\Expedition\EXPHORSA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657600"/>
            <a:ext cx="5715000" cy="95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859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824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824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666163-FFA0-43DA-A3C6-FAEF070D647D}" type="slidenum">
              <a:rPr lang="en-US">
                <a:solidFill>
                  <a:srgbClr val="482400"/>
                </a:solidFill>
              </a:rPr>
              <a:pPr/>
              <a:t>‹#›</a:t>
            </a:fld>
            <a:endParaRPr lang="en-US">
              <a:solidFill>
                <a:srgbClr val="482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737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824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824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F62FD0-FEDD-45D3-BB8B-E0933642AE91}" type="slidenum">
              <a:rPr lang="en-US">
                <a:solidFill>
                  <a:srgbClr val="482400"/>
                </a:solidFill>
              </a:rPr>
              <a:pPr/>
              <a:t>‹#›</a:t>
            </a:fld>
            <a:endParaRPr lang="en-US">
              <a:solidFill>
                <a:srgbClr val="482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712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2038" y="1766888"/>
            <a:ext cx="3808412" cy="4113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2850" y="1766888"/>
            <a:ext cx="3808413" cy="4113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824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824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5A80D4-2153-47A8-AC72-DE8DAB5EB586}" type="slidenum">
              <a:rPr lang="en-US">
                <a:solidFill>
                  <a:srgbClr val="482400"/>
                </a:solidFill>
              </a:rPr>
              <a:pPr/>
              <a:t>‹#›</a:t>
            </a:fld>
            <a:endParaRPr lang="en-US">
              <a:solidFill>
                <a:srgbClr val="482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684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824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824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6018F0-F312-42F7-BF1C-9190A2B8C2D1}" type="slidenum">
              <a:rPr lang="en-US">
                <a:solidFill>
                  <a:srgbClr val="482400"/>
                </a:solidFill>
              </a:rPr>
              <a:pPr/>
              <a:t>‹#›</a:t>
            </a:fld>
            <a:endParaRPr lang="en-US">
              <a:solidFill>
                <a:srgbClr val="482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440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15 Jan.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F2697B-E0F8-4B67-B9E5-0D856E48187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824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824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D135DE-39A1-4012-B922-6DBC4ECC3C63}" type="slidenum">
              <a:rPr lang="en-US">
                <a:solidFill>
                  <a:srgbClr val="482400"/>
                </a:solidFill>
              </a:rPr>
              <a:pPr/>
              <a:t>‹#›</a:t>
            </a:fld>
            <a:endParaRPr lang="en-US">
              <a:solidFill>
                <a:srgbClr val="482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6497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824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824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3A0D9-3172-4495-8321-2BCE6394F188}" type="slidenum">
              <a:rPr lang="en-US">
                <a:solidFill>
                  <a:srgbClr val="482400"/>
                </a:solidFill>
              </a:rPr>
              <a:pPr/>
              <a:t>‹#›</a:t>
            </a:fld>
            <a:endParaRPr lang="en-US">
              <a:solidFill>
                <a:srgbClr val="482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0015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824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824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64FB97-B448-4AC1-9A2F-5F5F78D198F6}" type="slidenum">
              <a:rPr lang="en-US">
                <a:solidFill>
                  <a:srgbClr val="482400"/>
                </a:solidFill>
              </a:rPr>
              <a:pPr/>
              <a:t>‹#›</a:t>
            </a:fld>
            <a:endParaRPr lang="en-US">
              <a:solidFill>
                <a:srgbClr val="482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270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824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824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EE2C56-7291-405E-9865-D2888C952367}" type="slidenum">
              <a:rPr lang="en-US">
                <a:solidFill>
                  <a:srgbClr val="482400"/>
                </a:solidFill>
              </a:rPr>
              <a:pPr/>
              <a:t>‹#›</a:t>
            </a:fld>
            <a:endParaRPr lang="en-US">
              <a:solidFill>
                <a:srgbClr val="482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4959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824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824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72F2EB-44FE-4D16-8BE9-C0A3DFD9EF34}" type="slidenum">
              <a:rPr lang="en-US">
                <a:solidFill>
                  <a:srgbClr val="482400"/>
                </a:solidFill>
              </a:rPr>
              <a:pPr/>
              <a:t>‹#›</a:t>
            </a:fld>
            <a:endParaRPr lang="en-US">
              <a:solidFill>
                <a:srgbClr val="482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1022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381000"/>
            <a:ext cx="1943100" cy="549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2038" y="381000"/>
            <a:ext cx="5681662" cy="549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824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824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FFBB32-370F-413B-8F22-B208D5FE2159}" type="slidenum">
              <a:rPr lang="en-US">
                <a:solidFill>
                  <a:srgbClr val="482400"/>
                </a:solidFill>
              </a:rPr>
              <a:pPr/>
              <a:t>‹#›</a:t>
            </a:fld>
            <a:endParaRPr lang="en-US">
              <a:solidFill>
                <a:srgbClr val="482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5914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2667000" cy="6858000"/>
          </a:xfrm>
          <a:prstGeom prst="rect">
            <a:avLst/>
          </a:prstGeom>
          <a:solidFill>
            <a:srgbClr val="B4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147" name="Rectangle 3" descr="Newsprint"/>
          <p:cNvSpPr>
            <a:spLocks noGrp="1" noChangeArrowheads="1"/>
          </p:cNvSpPr>
          <p:nvPr>
            <p:ph type="ctrTitle"/>
          </p:nvPr>
        </p:nvSpPr>
        <p:spPr>
          <a:xfrm>
            <a:off x="2895600" y="914400"/>
            <a:ext cx="6019800" cy="2286000"/>
          </a:xfrm>
          <a:gradFill rotWithShape="0">
            <a:gsLst>
              <a:gs pos="0">
                <a:srgbClr val="FFD8B1"/>
              </a:gs>
              <a:gs pos="100000">
                <a:srgbClr val="FFFFFF"/>
              </a:gs>
            </a:gsLst>
            <a:lin ang="2700000" scaled="1"/>
          </a:gra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762000" y="6248400"/>
            <a:ext cx="1524000" cy="231775"/>
          </a:xfrm>
        </p:spPr>
        <p:txBody>
          <a:bodyPr/>
          <a:lstStyle>
            <a:lvl1pPr>
              <a:defRPr>
                <a:solidFill>
                  <a:srgbClr val="FDFDAB"/>
                </a:solidFill>
              </a:defRPr>
            </a:lvl1pPr>
          </a:lstStyle>
          <a:p>
            <a:r>
              <a:rPr lang="en-US" dirty="0"/>
              <a:t>Feb. 2011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6096000" y="6477000"/>
            <a:ext cx="2895600" cy="244475"/>
          </a:xfrm>
        </p:spPr>
        <p:txBody>
          <a:bodyPr/>
          <a:lstStyle>
            <a:lvl1pPr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6154" name="Picture 10" descr="Mano_IISc_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1447800"/>
            <a:ext cx="1752600" cy="1565275"/>
          </a:xfrm>
          <a:prstGeom prst="rect">
            <a:avLst/>
          </a:prstGeom>
          <a:noFill/>
        </p:spPr>
      </p:pic>
      <p:grpSp>
        <p:nvGrpSpPr>
          <p:cNvPr id="6160" name="Group 16"/>
          <p:cNvGrpSpPr>
            <a:grpSpLocks/>
          </p:cNvGrpSpPr>
          <p:nvPr userDrawn="1"/>
        </p:nvGrpSpPr>
        <p:grpSpPr bwMode="auto">
          <a:xfrm>
            <a:off x="7848600" y="2895600"/>
            <a:ext cx="1219200" cy="533400"/>
            <a:chOff x="4752" y="1680"/>
            <a:chExt cx="768" cy="336"/>
          </a:xfrm>
        </p:grpSpPr>
        <p:sp>
          <p:nvSpPr>
            <p:cNvPr id="6153" name="Line 9"/>
            <p:cNvSpPr>
              <a:spLocks noChangeShapeType="1"/>
            </p:cNvSpPr>
            <p:nvPr userDrawn="1"/>
          </p:nvSpPr>
          <p:spPr bwMode="auto">
            <a:xfrm>
              <a:off x="4752" y="2016"/>
              <a:ext cx="768" cy="0"/>
            </a:xfrm>
            <a:prstGeom prst="line">
              <a:avLst/>
            </a:prstGeom>
            <a:noFill/>
            <a:ln w="57150">
              <a:solidFill>
                <a:srgbClr val="B4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55" name="Line 11"/>
            <p:cNvSpPr>
              <a:spLocks noChangeShapeType="1"/>
            </p:cNvSpPr>
            <p:nvPr userDrawn="1"/>
          </p:nvSpPr>
          <p:spPr bwMode="auto">
            <a:xfrm rot="5400000">
              <a:off x="5336" y="1848"/>
              <a:ext cx="336" cy="0"/>
            </a:xfrm>
            <a:prstGeom prst="line">
              <a:avLst/>
            </a:prstGeom>
            <a:noFill/>
            <a:ln w="57150">
              <a:solidFill>
                <a:srgbClr val="B4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161" name="Group 17"/>
          <p:cNvGrpSpPr>
            <a:grpSpLocks/>
          </p:cNvGrpSpPr>
          <p:nvPr userDrawn="1"/>
        </p:nvGrpSpPr>
        <p:grpSpPr bwMode="auto">
          <a:xfrm>
            <a:off x="2743200" y="685800"/>
            <a:ext cx="1219200" cy="533400"/>
            <a:chOff x="1920" y="912"/>
            <a:chExt cx="768" cy="336"/>
          </a:xfrm>
        </p:grpSpPr>
        <p:sp>
          <p:nvSpPr>
            <p:cNvPr id="6158" name="Line 14"/>
            <p:cNvSpPr>
              <a:spLocks noChangeShapeType="1"/>
            </p:cNvSpPr>
            <p:nvPr userDrawn="1"/>
          </p:nvSpPr>
          <p:spPr bwMode="auto">
            <a:xfrm flipH="1" flipV="1">
              <a:off x="1920" y="912"/>
              <a:ext cx="768" cy="0"/>
            </a:xfrm>
            <a:prstGeom prst="line">
              <a:avLst/>
            </a:prstGeom>
            <a:noFill/>
            <a:ln w="57150">
              <a:solidFill>
                <a:srgbClr val="B4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59" name="Line 15"/>
            <p:cNvSpPr>
              <a:spLocks noChangeShapeType="1"/>
            </p:cNvSpPr>
            <p:nvPr userDrawn="1"/>
          </p:nvSpPr>
          <p:spPr bwMode="auto">
            <a:xfrm rot="5400000" flipH="1" flipV="1">
              <a:off x="1768" y="1080"/>
              <a:ext cx="336" cy="0"/>
            </a:xfrm>
            <a:prstGeom prst="line">
              <a:avLst/>
            </a:prstGeom>
            <a:noFill/>
            <a:ln w="57150">
              <a:solidFill>
                <a:srgbClr val="B4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24192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15 Jan.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F2697B-E0F8-4B67-B9E5-0D856E48187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4184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15 Jan.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802A6D-EE3D-44B2-92B9-4FDB1B9FEE0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76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15 Jan. 2009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C90F18-2FF5-4F2F-8E54-07EC9CE3951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94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15 Jan.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802A6D-EE3D-44B2-92B9-4FDB1B9FEE0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15 Jan. 2009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3D5BAE-1DAD-4EFF-83C6-A079D33BE7A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9501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15 Jan. 2009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B7DBA5-BC47-429D-B00D-F6E01A8C826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5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15 Jan. 2009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2F920E-FE88-4F56-87C3-67384A245CC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0005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15 Jan. 2009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AEB58D-368A-4301-B8E4-E52CD3E8CAB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839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15 Jan. 2009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3FD40C-FCAC-467E-9B1D-44A9C309164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626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15 Jan.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BEA512-E199-447E-BEB8-C50CD78C92A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9972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76200"/>
            <a:ext cx="2114550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76200"/>
            <a:ext cx="619125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15 Jan.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B7BC2A-0B91-4EFC-B613-D6F3827B1DC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0434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1524000" cy="2317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15 Jan. 2009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C9BD4425-EE0E-4E65-A081-BC37F755F37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126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1524000" cy="2317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15 Jan. 2009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7383ECE3-71DA-49D4-8002-E9F7017AA70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14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1524000" cy="2317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15 Jan.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4260A545-AEDE-4D3D-A130-8C35A05B8C9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103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15 Jan. 2009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C90F18-2FF5-4F2F-8E54-07EC9CE395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b="0">
                <a:solidFill>
                  <a:srgbClr val="000000"/>
                </a:solidFill>
              </a:rPr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84783881-8B69-A345-BB3F-742080D48BA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51912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F754BF-7689-8A4F-B02D-60FCB179EA0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27977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48FEBF-E8E2-BD42-B0E9-0E897F4D76C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15563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538237-A030-644C-8089-7235C836A40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850909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5871F8-5590-4C47-AA5A-34163608415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443006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DB549F-93E0-AB49-B768-11977C55F3C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72239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04883E-038A-3B4F-97BF-73B64A02BA2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382188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03E47A-7ABC-AD49-B3EE-FC75C994B5D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25362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387D43-A175-0042-91E7-8C922FF385B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928893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FE09AF-DA20-5B4F-A360-2279451B464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87062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15 Jan. 2009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3D5BAE-1DAD-4EFF-83C6-A079D33BE7A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47E4E-F116-E74E-AF3A-8F74A14F5A3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296868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BD31FA-C286-0C40-BAC6-1691549C1F3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910223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780F63C1-E1B4-2649-9DAA-4340F5104369}" type="datetimeFigureOut">
              <a:rPr lang="en-US"/>
              <a:pPr/>
              <a:t>11/27/2021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445C9D95-F100-C04B-9DCA-D4D4C95D34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039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72108A5C-322F-9447-856A-D4272E818B8E}" type="datetimeFigureOut">
              <a:rPr lang="en-US"/>
              <a:pPr/>
              <a:t>11/27/2021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0BEFEEBE-BBA1-E44E-B7F9-C84CBA5D70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444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E8320D4A-3D37-994B-8C76-CD04A9A61FD6}" type="datetimeFigureOut">
              <a:rPr lang="en-US"/>
              <a:pPr/>
              <a:t>11/27/2021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8F78AC6A-EB83-A444-B916-61134EE226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784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BCAB721C-2328-1E45-9C22-D24024EAA0D0}" type="datetimeFigureOut">
              <a:rPr lang="en-US"/>
              <a:pPr/>
              <a:t>11/27/2021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6512D007-40E9-904C-918E-A39E3461DE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229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C3C25AC4-F39D-2E40-B6D9-12E5D2F6B1D2}" type="datetimeFigureOut">
              <a:rPr lang="en-US"/>
              <a:pPr/>
              <a:t>11/27/2021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6129F5A0-F1A3-E748-AF16-E009ADFDDDC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162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F6A66B23-174D-BE4D-A807-9D2B203F42EF}" type="datetimeFigureOut">
              <a:rPr lang="en-US"/>
              <a:pPr/>
              <a:t>11/27/2021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01492D82-311C-4A4A-8DE2-B980D7CB27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402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E9CFFF82-F329-0F41-BDA3-9E5C482DF56A}" type="datetimeFigureOut">
              <a:rPr lang="en-US"/>
              <a:pPr/>
              <a:t>11/27/2021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7AFD3338-1684-0E4D-9030-1713314077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209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449D51DD-EE20-584E-BFFF-48D7DFE8E94C}" type="datetimeFigureOut">
              <a:rPr lang="en-US"/>
              <a:pPr/>
              <a:t>11/27/2021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74A5855D-661E-9A48-9BCA-652B53E044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73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15 Jan. 2009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B7DBA5-BC47-429D-B00D-F6E01A8C826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4DCD7BE9-C2BE-A542-BDF5-7213AB1B1DFF}" type="datetimeFigureOut">
              <a:rPr lang="en-US"/>
              <a:pPr/>
              <a:t>11/27/2021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6FE87034-3CE0-9B40-9A99-3D500450DD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394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B19C4FA5-F561-1F4F-A483-809BCA7B40F6}" type="datetimeFigureOut">
              <a:rPr lang="en-US"/>
              <a:pPr/>
              <a:t>11/27/2021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C5535D52-46EA-EA42-A6C6-305EF6828C0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494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116350F8-4DAE-7B4F-AC50-2C46866CA64D}" type="datetimeFigureOut">
              <a:rPr lang="en-US"/>
              <a:pPr/>
              <a:t>11/27/2021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2B24646F-2BC3-5648-950C-5E3890705C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1526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2667000" cy="6858000"/>
          </a:xfrm>
          <a:prstGeom prst="rect">
            <a:avLst/>
          </a:prstGeom>
          <a:solidFill>
            <a:srgbClr val="B4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147" name="Rectangle 3" descr="Newsprint"/>
          <p:cNvSpPr>
            <a:spLocks noGrp="1" noChangeArrowheads="1"/>
          </p:cNvSpPr>
          <p:nvPr>
            <p:ph type="ctrTitle"/>
          </p:nvPr>
        </p:nvSpPr>
        <p:spPr>
          <a:xfrm>
            <a:off x="2895600" y="914400"/>
            <a:ext cx="6019800" cy="2286000"/>
          </a:xfrm>
          <a:gradFill rotWithShape="0">
            <a:gsLst>
              <a:gs pos="0">
                <a:srgbClr val="FFD8B1"/>
              </a:gs>
              <a:gs pos="100000">
                <a:srgbClr val="FFFFFF"/>
              </a:gs>
            </a:gsLst>
            <a:lin ang="2700000" scaled="1"/>
          </a:gra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762000" y="6248400"/>
            <a:ext cx="1524000" cy="231775"/>
          </a:xfrm>
        </p:spPr>
        <p:txBody>
          <a:bodyPr/>
          <a:lstStyle>
            <a:lvl1pPr>
              <a:defRPr>
                <a:solidFill>
                  <a:srgbClr val="FDFDAB"/>
                </a:solidFill>
              </a:defRPr>
            </a:lvl1pPr>
          </a:lstStyle>
          <a:p>
            <a:r>
              <a:rPr lang="en-US" dirty="0">
                <a:latin typeface="Comic Sans MS"/>
              </a:rPr>
              <a:t>Feb. 2011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6096000" y="6477000"/>
            <a:ext cx="2895600" cy="244475"/>
          </a:xfrm>
        </p:spPr>
        <p:txBody>
          <a:bodyPr/>
          <a:lstStyle>
            <a:lvl1pPr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54" name="Picture 10" descr="Mano_IISc_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1447800"/>
            <a:ext cx="1752600" cy="1565275"/>
          </a:xfrm>
          <a:prstGeom prst="rect">
            <a:avLst/>
          </a:prstGeom>
          <a:noFill/>
        </p:spPr>
      </p:pic>
      <p:grpSp>
        <p:nvGrpSpPr>
          <p:cNvPr id="6160" name="Group 16"/>
          <p:cNvGrpSpPr>
            <a:grpSpLocks/>
          </p:cNvGrpSpPr>
          <p:nvPr userDrawn="1"/>
        </p:nvGrpSpPr>
        <p:grpSpPr bwMode="auto">
          <a:xfrm>
            <a:off x="7848600" y="2895600"/>
            <a:ext cx="1219200" cy="533400"/>
            <a:chOff x="4752" y="1680"/>
            <a:chExt cx="768" cy="336"/>
          </a:xfrm>
        </p:grpSpPr>
        <p:sp>
          <p:nvSpPr>
            <p:cNvPr id="6153" name="Line 9"/>
            <p:cNvSpPr>
              <a:spLocks noChangeShapeType="1"/>
            </p:cNvSpPr>
            <p:nvPr userDrawn="1"/>
          </p:nvSpPr>
          <p:spPr bwMode="auto">
            <a:xfrm>
              <a:off x="4752" y="2016"/>
              <a:ext cx="768" cy="0"/>
            </a:xfrm>
            <a:prstGeom prst="line">
              <a:avLst/>
            </a:prstGeom>
            <a:noFill/>
            <a:ln w="57150">
              <a:solidFill>
                <a:srgbClr val="B4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55" name="Line 11"/>
            <p:cNvSpPr>
              <a:spLocks noChangeShapeType="1"/>
            </p:cNvSpPr>
            <p:nvPr userDrawn="1"/>
          </p:nvSpPr>
          <p:spPr bwMode="auto">
            <a:xfrm rot="5400000">
              <a:off x="5336" y="1848"/>
              <a:ext cx="336" cy="0"/>
            </a:xfrm>
            <a:prstGeom prst="line">
              <a:avLst/>
            </a:prstGeom>
            <a:noFill/>
            <a:ln w="57150">
              <a:solidFill>
                <a:srgbClr val="B4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161" name="Group 17"/>
          <p:cNvGrpSpPr>
            <a:grpSpLocks/>
          </p:cNvGrpSpPr>
          <p:nvPr userDrawn="1"/>
        </p:nvGrpSpPr>
        <p:grpSpPr bwMode="auto">
          <a:xfrm>
            <a:off x="2743200" y="685800"/>
            <a:ext cx="1219200" cy="533400"/>
            <a:chOff x="1920" y="912"/>
            <a:chExt cx="768" cy="336"/>
          </a:xfrm>
        </p:grpSpPr>
        <p:sp>
          <p:nvSpPr>
            <p:cNvPr id="6158" name="Line 14"/>
            <p:cNvSpPr>
              <a:spLocks noChangeShapeType="1"/>
            </p:cNvSpPr>
            <p:nvPr userDrawn="1"/>
          </p:nvSpPr>
          <p:spPr bwMode="auto">
            <a:xfrm flipH="1" flipV="1">
              <a:off x="1920" y="912"/>
              <a:ext cx="768" cy="0"/>
            </a:xfrm>
            <a:prstGeom prst="line">
              <a:avLst/>
            </a:prstGeom>
            <a:noFill/>
            <a:ln w="57150">
              <a:solidFill>
                <a:srgbClr val="B4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59" name="Line 15"/>
            <p:cNvSpPr>
              <a:spLocks noChangeShapeType="1"/>
            </p:cNvSpPr>
            <p:nvPr userDrawn="1"/>
          </p:nvSpPr>
          <p:spPr bwMode="auto">
            <a:xfrm rot="5400000" flipH="1" flipV="1">
              <a:off x="1768" y="1080"/>
              <a:ext cx="336" cy="0"/>
            </a:xfrm>
            <a:prstGeom prst="line">
              <a:avLst/>
            </a:prstGeom>
            <a:noFill/>
            <a:ln w="57150">
              <a:solidFill>
                <a:srgbClr val="B4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37981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F2697B-E0F8-4B67-B9E5-0D856E481876}" type="slidenum">
              <a:rPr lang="en-US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3055775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802A6D-EE3D-44B2-92B9-4FDB1B9FEE05}" type="slidenum">
              <a:rPr lang="en-US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0482465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C90F18-2FF5-4F2F-8E54-07EC9CE3951A}" type="slidenum">
              <a:rPr lang="en-US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9662072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3D5BAE-1DAD-4EFF-83C6-A079D33BE7A5}" type="slidenum">
              <a:rPr lang="en-US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58808916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B7DBA5-BC47-429D-B00D-F6E01A8C8261}" type="slidenum">
              <a:rPr lang="en-US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4989959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2F920E-FE88-4F56-87C3-67384A245CC4}" type="slidenum">
              <a:rPr lang="en-US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23588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15 Jan. 2009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2F920E-FE88-4F56-87C3-67384A245CC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AEB58D-368A-4301-B8E4-E52CD3E8CAB4}" type="slidenum">
              <a:rPr lang="en-US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4186647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3FD40C-FCAC-467E-9B1D-44A9C3091649}" type="slidenum">
              <a:rPr lang="en-US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8229013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BEA512-E199-447E-BEB8-C50CD78C92A8}" type="slidenum">
              <a:rPr lang="en-US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6517823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76200"/>
            <a:ext cx="2114550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76200"/>
            <a:ext cx="619125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B7BC2A-0B91-4EFC-B613-D6F3827B1DC8}" type="slidenum">
              <a:rPr lang="en-US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7089453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1524000" cy="2317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C9BD4425-EE0E-4E65-A081-BC37F755F375}" type="slidenum">
              <a:rPr lang="en-US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63628518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1524000" cy="2317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7383ECE3-71DA-49D4-8002-E9F7017AA70A}" type="slidenum">
              <a:rPr lang="en-US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9219027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1524000" cy="2317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4260A545-AEDE-4D3D-A130-8C35A05B8C97}" type="slidenum">
              <a:rPr lang="en-US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1034514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  <a:ea typeface="ＭＳ Ｐゴシック" charset="0"/>
              </a:defRPr>
            </a:lvl1pPr>
          </a:lstStyle>
          <a:p>
            <a:pPr>
              <a:defRPr/>
            </a:pPr>
            <a:fld id="{80EB1A8A-33CE-3E46-984D-EC1FD04873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Aug 2011</a:t>
            </a:r>
          </a:p>
        </p:txBody>
      </p:sp>
    </p:spTree>
    <p:extLst>
      <p:ext uri="{BB962C8B-B14F-4D97-AF65-F5344CB8AC3E}">
        <p14:creationId xmlns:p14="http://schemas.microsoft.com/office/powerpoint/2010/main" val="116945322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  <a:ea typeface="ＭＳ Ｐゴシック" charset="0"/>
              </a:defRPr>
            </a:lvl1pPr>
          </a:lstStyle>
          <a:p>
            <a:pPr>
              <a:defRPr/>
            </a:pPr>
            <a:fld id="{4671AB0E-EA24-BD44-87A3-B05C69186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Aug 2011</a:t>
            </a:r>
          </a:p>
        </p:txBody>
      </p:sp>
    </p:spTree>
    <p:extLst>
      <p:ext uri="{BB962C8B-B14F-4D97-AF65-F5344CB8AC3E}">
        <p14:creationId xmlns:p14="http://schemas.microsoft.com/office/powerpoint/2010/main" val="372199284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  <a:ea typeface="ＭＳ Ｐゴシック" charset="0"/>
              </a:defRPr>
            </a:lvl1pPr>
          </a:lstStyle>
          <a:p>
            <a:pPr>
              <a:defRPr/>
            </a:pPr>
            <a:fld id="{D7F25059-1B09-7D4E-AF30-CF620CBC32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Aug 2011</a:t>
            </a:r>
          </a:p>
        </p:txBody>
      </p:sp>
    </p:spTree>
    <p:extLst>
      <p:ext uri="{BB962C8B-B14F-4D97-AF65-F5344CB8AC3E}">
        <p14:creationId xmlns:p14="http://schemas.microsoft.com/office/powerpoint/2010/main" val="235476128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15 Jan. 2009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AEB58D-368A-4301-B8E4-E52CD3E8CA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39838"/>
            <a:ext cx="39243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239838"/>
            <a:ext cx="39243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  <a:ea typeface="ＭＳ Ｐゴシック" charset="0"/>
              </a:defRPr>
            </a:lvl1pPr>
          </a:lstStyle>
          <a:p>
            <a:pPr>
              <a:defRPr/>
            </a:pPr>
            <a:fld id="{73F06368-0A7D-A34B-BA3D-95AA0A1FC1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Aug 2011</a:t>
            </a:r>
          </a:p>
        </p:txBody>
      </p:sp>
    </p:spTree>
    <p:extLst>
      <p:ext uri="{BB962C8B-B14F-4D97-AF65-F5344CB8AC3E}">
        <p14:creationId xmlns:p14="http://schemas.microsoft.com/office/powerpoint/2010/main" val="499872582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  <a:ea typeface="ＭＳ Ｐゴシック" charset="0"/>
              </a:defRPr>
            </a:lvl1pPr>
          </a:lstStyle>
          <a:p>
            <a:pPr>
              <a:defRPr/>
            </a:pPr>
            <a:fld id="{AE297785-C48E-1849-931B-174F26DA4E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Aug 2011</a:t>
            </a:r>
          </a:p>
        </p:txBody>
      </p:sp>
    </p:spTree>
    <p:extLst>
      <p:ext uri="{BB962C8B-B14F-4D97-AF65-F5344CB8AC3E}">
        <p14:creationId xmlns:p14="http://schemas.microsoft.com/office/powerpoint/2010/main" val="426952319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  <a:ea typeface="ＭＳ Ｐゴシック" charset="0"/>
              </a:defRPr>
            </a:lvl1pPr>
          </a:lstStyle>
          <a:p>
            <a:pPr>
              <a:defRPr/>
            </a:pPr>
            <a:fld id="{F10721C8-1E93-544E-918C-0AFB41CEB8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Aug 2011</a:t>
            </a:r>
          </a:p>
        </p:txBody>
      </p:sp>
    </p:spTree>
    <p:extLst>
      <p:ext uri="{BB962C8B-B14F-4D97-AF65-F5344CB8AC3E}">
        <p14:creationId xmlns:p14="http://schemas.microsoft.com/office/powerpoint/2010/main" val="367639237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  <a:ea typeface="ＭＳ Ｐゴシック" charset="0"/>
              </a:defRPr>
            </a:lvl1pPr>
          </a:lstStyle>
          <a:p>
            <a:pPr>
              <a:defRPr/>
            </a:pPr>
            <a:fld id="{03A5324C-A14A-704A-AE37-13F036D893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Aug 2011</a:t>
            </a:r>
          </a:p>
        </p:txBody>
      </p:sp>
    </p:spTree>
    <p:extLst>
      <p:ext uri="{BB962C8B-B14F-4D97-AF65-F5344CB8AC3E}">
        <p14:creationId xmlns:p14="http://schemas.microsoft.com/office/powerpoint/2010/main" val="558601933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  <a:ea typeface="ＭＳ Ｐゴシック" charset="0"/>
              </a:defRPr>
            </a:lvl1pPr>
          </a:lstStyle>
          <a:p>
            <a:pPr>
              <a:defRPr/>
            </a:pPr>
            <a:fld id="{9C90675E-56CA-CE41-9C8A-0055864BAF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Aug 2011</a:t>
            </a:r>
          </a:p>
        </p:txBody>
      </p:sp>
    </p:spTree>
    <p:extLst>
      <p:ext uri="{BB962C8B-B14F-4D97-AF65-F5344CB8AC3E}">
        <p14:creationId xmlns:p14="http://schemas.microsoft.com/office/powerpoint/2010/main" val="1150859852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  <a:ea typeface="ＭＳ Ｐゴシック" charset="0"/>
              </a:defRPr>
            </a:lvl1pPr>
          </a:lstStyle>
          <a:p>
            <a:pPr>
              <a:defRPr/>
            </a:pPr>
            <a:fld id="{3D2D99D1-9EED-AA46-B180-5E3FD91FDA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Aug 2011</a:t>
            </a:r>
          </a:p>
        </p:txBody>
      </p:sp>
    </p:spTree>
    <p:extLst>
      <p:ext uri="{BB962C8B-B14F-4D97-AF65-F5344CB8AC3E}">
        <p14:creationId xmlns:p14="http://schemas.microsoft.com/office/powerpoint/2010/main" val="115810430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  <a:ea typeface="ＭＳ Ｐゴシック" charset="0"/>
              </a:defRPr>
            </a:lvl1pPr>
          </a:lstStyle>
          <a:p>
            <a:pPr>
              <a:defRPr/>
            </a:pPr>
            <a:fld id="{8771CCDA-B54F-584A-9097-4CA7603EC5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Aug 2011</a:t>
            </a:r>
          </a:p>
        </p:txBody>
      </p:sp>
    </p:spTree>
    <p:extLst>
      <p:ext uri="{BB962C8B-B14F-4D97-AF65-F5344CB8AC3E}">
        <p14:creationId xmlns:p14="http://schemas.microsoft.com/office/powerpoint/2010/main" val="4119252352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19300" cy="59642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905500" cy="59642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  <a:ea typeface="ＭＳ Ｐゴシック" charset="0"/>
              </a:defRPr>
            </a:lvl1pPr>
          </a:lstStyle>
          <a:p>
            <a:pPr>
              <a:defRPr/>
            </a:pPr>
            <a:fld id="{40D094A5-CA9E-1345-AFB4-AA84543727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Aug 2011</a:t>
            </a:r>
          </a:p>
        </p:txBody>
      </p:sp>
    </p:spTree>
    <p:extLst>
      <p:ext uri="{BB962C8B-B14F-4D97-AF65-F5344CB8AC3E}">
        <p14:creationId xmlns:p14="http://schemas.microsoft.com/office/powerpoint/2010/main" val="505818102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39838"/>
            <a:ext cx="39243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239838"/>
            <a:ext cx="39243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  <a:ea typeface="ＭＳ Ｐゴシック" charset="0"/>
              </a:defRPr>
            </a:lvl1pPr>
          </a:lstStyle>
          <a:p>
            <a:pPr>
              <a:defRPr/>
            </a:pPr>
            <a:fld id="{15DCD1A6-192F-BA45-9E44-1335C81A01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Aug 2011</a:t>
            </a:r>
          </a:p>
        </p:txBody>
      </p:sp>
    </p:spTree>
    <p:extLst>
      <p:ext uri="{BB962C8B-B14F-4D97-AF65-F5344CB8AC3E}">
        <p14:creationId xmlns:p14="http://schemas.microsoft.com/office/powerpoint/2010/main" val="540492373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39838"/>
            <a:ext cx="39243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762500" y="1239838"/>
            <a:ext cx="3924300" cy="50292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omic Sans MS" charset="0"/>
                <a:ea typeface="ＭＳ Ｐゴシック" charset="0"/>
              </a:defRPr>
            </a:lvl1pPr>
          </a:lstStyle>
          <a:p>
            <a:pPr>
              <a:defRPr/>
            </a:pPr>
            <a:fld id="{709B3E4F-A6FF-3A44-9D80-D1A68E0559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Aug 2011</a:t>
            </a:r>
          </a:p>
        </p:txBody>
      </p:sp>
    </p:spTree>
    <p:extLst>
      <p:ext uri="{BB962C8B-B14F-4D97-AF65-F5344CB8AC3E}">
        <p14:creationId xmlns:p14="http://schemas.microsoft.com/office/powerpoint/2010/main" val="104259444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15 Jan. 2009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3FD40C-FCAC-467E-9B1D-44A9C309164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C586-BDF0-47A5-ABEB-B07CB04E3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EBA64-88AB-45AB-A145-0DCD2DCFC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2D219-2A60-4AFA-ADE5-E9B5450A6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4835C-4348-4D58-B997-A53D186FF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0D7AE-8C79-4B4A-B002-E58BA721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EB89-EFCC-4E7F-93C0-40EC91B2BC4C}" type="slidenum">
              <a:rPr lang="en-US" smtClean="0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265390553"/>
      </p:ext>
    </p:extLst>
  </p:cSld>
  <p:clrMapOvr>
    <a:masterClrMapping/>
  </p:clrMapOvr>
  <p:hf hdr="0" ftr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BBAC1-1A22-41EB-AA12-639BB023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22528-3378-4DC3-B976-61928B5E1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0BBEB-7D61-417E-9405-1E6646A51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72AF3-F8E1-490E-AF94-83B3A4A3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5931B-8F80-43B0-A2A5-4134884F6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697B-E0F8-4B67-B9E5-0D856E481876}" type="slidenum">
              <a:rPr lang="en-US" smtClean="0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48474898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BA533-85EA-4EB5-8D89-85A7D3F78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B6AE4-8638-4321-ACF6-AB648CC62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4939D-F73B-48F2-8791-AA1AD9FB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2CA13-5887-4C43-AD3D-220974AD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B5A20-CED1-4E02-A0B2-4B61C727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02A6D-EE3D-44B2-92B9-4FDB1B9FEE05}" type="slidenum">
              <a:rPr lang="en-US" smtClean="0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48637573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BC71C-00EC-40A7-A06F-A303924D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34DE4-B63E-40A3-9B20-BFE37BD84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7ED1ED-4EC1-4981-BC55-5B96B926E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9E4E3-95C5-479C-B84E-A1BEF8914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01E04-AA54-4F38-8711-AC4FD28D0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6B95C8-E3DB-4F55-AAF0-41A1D14A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90F18-2FF5-4F2F-8E54-07EC9CE3951A}" type="slidenum">
              <a:rPr lang="en-US" smtClean="0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67508941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FF81-C9A9-4C74-BD2F-A9C25946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E7D70-08CD-4851-9A57-828BA7B6B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16207-4031-42A3-B662-D199E1BFA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78D41-9D07-428D-BCAA-814019A61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B5124D-E7BB-4564-B2F7-081D6F736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C660D2-A0F0-444B-8411-584A2BACB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2A501-512B-455D-8D43-724B43ADE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73A62E-ECD4-48FD-A8AD-F17681AC8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D5BAE-1DAD-4EFF-83C6-A079D33BE7A5}" type="slidenum">
              <a:rPr lang="en-US" smtClean="0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42986118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F3D4-25B6-4890-ABFC-463E2238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10021-4597-4624-AAE2-D0873B5F3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8878C-F50F-46CD-95C7-8E1EA17B8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F2F34-6DE1-4D96-B998-45CF71FC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DBA5-BC47-429D-B00D-F6E01A8C8261}" type="slidenum">
              <a:rPr lang="en-US" smtClean="0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93388188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CF3310-25AF-4F95-BEF9-EE4FE29A8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6A7FC8-871B-409D-A0B9-F7E174CE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080F6-2BCD-4BDC-8BE3-320D98AA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20E-FE88-4F56-87C3-67384A245CC4}" type="slidenum">
              <a:rPr lang="en-US" smtClean="0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41903299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FEB96-89E6-43B5-BBEE-719B4867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BEF86-9270-4647-A0E4-A90C2BB43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E6793-0E96-463B-BF52-953226D06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9BFE2-E3C6-418C-92BE-94DA337E5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11762-E012-4A5B-BA66-C4C101185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F6DEA-C322-4806-A835-5101EE16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EB58D-368A-4301-B8E4-E52CD3E8CAB4}" type="slidenum">
              <a:rPr lang="en-US" smtClean="0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1764472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8204-33C9-4A1A-A67F-186F3A9E2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70D61-4F62-4BBB-BF8E-F26E5A328A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BA13EC-F761-4CCF-8A3F-CD04B8EE7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28AC3-5C07-4B77-82CB-E3533549D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C6112-A483-42F9-9162-E3DB210EA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8B6F1-1351-4056-BE84-4C9E6B3F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FD40C-FCAC-467E-9B1D-44A9C3091649}" type="slidenum">
              <a:rPr lang="en-US" smtClean="0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60417674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774C6-72DB-412A-8FBF-77F7F855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971B9-724A-49F1-9ED6-14E7444B0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0F713-CA25-4898-90A5-71CAAF019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0F9A1-29B7-4E43-B0E9-D697D6C23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2CF25-FA41-47E9-9973-588AC0C24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EA512-E199-447E-BEB8-C50CD78C92A8}" type="slidenum">
              <a:rPr lang="en-US" smtClean="0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41718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E2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1219200"/>
          </a:xfrm>
          <a:prstGeom prst="rect">
            <a:avLst/>
          </a:prstGeom>
          <a:solidFill>
            <a:srgbClr val="B4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76200"/>
            <a:ext cx="7315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15240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j-lt"/>
              </a:defRPr>
            </a:lvl1pPr>
          </a:lstStyle>
          <a:p>
            <a:r>
              <a:rPr lang="en-US"/>
              <a:t>15 Jan. 2009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j-lt"/>
              </a:defRPr>
            </a:lvl1pPr>
          </a:lstStyle>
          <a:p>
            <a:fld id="{9AFFEB89-EFCC-4E7F-93C0-40EC91B2BC4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>
            <a:off x="0" y="1238250"/>
            <a:ext cx="9144000" cy="0"/>
          </a:xfrm>
          <a:prstGeom prst="line">
            <a:avLst/>
          </a:prstGeom>
          <a:noFill/>
          <a:ln w="38100">
            <a:solidFill>
              <a:srgbClr val="FF3B3B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130" name="Picture 10" descr="Mano_IISc_Logo1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9525"/>
            <a:ext cx="1219200" cy="105727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 descr="C:\My Documents\bits\Expbanna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0" y="0"/>
            <a:ext cx="6858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26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92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solidFill>
                  <a:schemeClr val="tx2"/>
                </a:solidFill>
                <a:latin typeface="Arial" charset="0"/>
              </a:defRPr>
            </a:lvl1pPr>
          </a:lstStyle>
          <a:p>
            <a:endParaRPr lang="en-US" b="0">
              <a:solidFill>
                <a:srgbClr val="482400"/>
              </a:solidFill>
              <a:cs typeface="+mn-cs"/>
            </a:endParaRPr>
          </a:p>
        </p:txBody>
      </p:sp>
      <p:sp>
        <p:nvSpPr>
          <p:cNvPr id="1392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400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solidFill>
                  <a:schemeClr val="tx2"/>
                </a:solidFill>
                <a:latin typeface="Arial" charset="0"/>
              </a:defRPr>
            </a:lvl1pPr>
          </a:lstStyle>
          <a:p>
            <a:pPr algn="ctr"/>
            <a:endParaRPr lang="en-US" b="0">
              <a:solidFill>
                <a:srgbClr val="482400"/>
              </a:solidFill>
              <a:cs typeface="+mn-cs"/>
            </a:endParaRPr>
          </a:p>
        </p:txBody>
      </p:sp>
      <p:sp>
        <p:nvSpPr>
          <p:cNvPr id="139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tx2"/>
                </a:solidFill>
                <a:latin typeface="Arial" charset="0"/>
              </a:defRPr>
            </a:lvl1pPr>
          </a:lstStyle>
          <a:p>
            <a:fld id="{D7081039-4815-430D-8D64-434DF471876D}" type="slidenum">
              <a:rPr lang="en-US" b="0">
                <a:solidFill>
                  <a:srgbClr val="482400"/>
                </a:solidFill>
                <a:cs typeface="+mn-cs"/>
              </a:rPr>
              <a:pPr/>
              <a:t>‹#›</a:t>
            </a:fld>
            <a:endParaRPr lang="en-US" b="0">
              <a:solidFill>
                <a:srgbClr val="482400"/>
              </a:solidFill>
              <a:cs typeface="+mn-cs"/>
            </a:endParaRPr>
          </a:p>
        </p:txBody>
      </p:sp>
      <p:pic>
        <p:nvPicPr>
          <p:cNvPr id="139271" name="Picture 7" descr="P:\!Themes\Expedition\EXPHORSA.GIF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74800"/>
            <a:ext cx="7772400" cy="130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27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2038" y="1766888"/>
            <a:ext cx="7769225" cy="411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641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Blip>
          <a:blip r:embed="rId16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Blip>
          <a:blip r:embed="rId17"/>
        </a:buBlip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s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s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s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s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s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s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E2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1219200"/>
          </a:xfrm>
          <a:prstGeom prst="rect">
            <a:avLst/>
          </a:prstGeom>
          <a:solidFill>
            <a:srgbClr val="B4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76200"/>
            <a:ext cx="7315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15240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j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15 Jan. 2009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j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j-lt"/>
              </a:defRPr>
            </a:lvl1pPr>
          </a:lstStyle>
          <a:p>
            <a:fld id="{9AFFEB89-EFCC-4E7F-93C0-40EC91B2BC4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>
            <a:off x="0" y="1238250"/>
            <a:ext cx="9144000" cy="0"/>
          </a:xfrm>
          <a:prstGeom prst="line">
            <a:avLst/>
          </a:prstGeom>
          <a:noFill/>
          <a:ln w="38100">
            <a:solidFill>
              <a:srgbClr val="FF3B3B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5130" name="Picture 10" descr="Mano_IISc_Logo1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9525"/>
            <a:ext cx="1219200" cy="1057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855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 b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fld id="{F648000E-6876-CD4C-8E6F-0F2D3B947A8D}" type="slidenum">
              <a:rPr lang="en-US" b="0" smtClean="0">
                <a:solidFill>
                  <a:srgbClr val="000000"/>
                </a:solidFill>
                <a:ea typeface="ＭＳ Ｐゴシック" charset="0"/>
              </a:rPr>
              <a:pPr/>
              <a:t>‹#›</a:t>
            </a:fld>
            <a:endParaRPr lang="en-US" b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74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208B8B9A-55B2-6846-AD84-9AB940FE26A7}" type="datetimeFigureOut">
              <a:rPr lang="en-US" b="0" smtClean="0">
                <a:ea typeface="ＭＳ Ｐゴシック" charset="0"/>
              </a:rPr>
              <a:pPr/>
              <a:t>11/27/2021</a:t>
            </a:fld>
            <a:endParaRPr lang="en-US" b="0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defRPr>
            </a:lvl1pPr>
          </a:lstStyle>
          <a:p>
            <a:pPr>
              <a:defRPr/>
            </a:pPr>
            <a:endParaRPr lang="en-US" b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1FF6702C-8B95-7A47-B14B-104ECF774F71}" type="slidenum">
              <a:rPr lang="en-US" b="0" smtClean="0">
                <a:ea typeface="ＭＳ Ｐゴシック" charset="0"/>
              </a:rPr>
              <a:pPr/>
              <a:t>‹#›</a:t>
            </a:fld>
            <a:endParaRPr lang="en-US" b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57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E2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1219200"/>
          </a:xfrm>
          <a:prstGeom prst="rect">
            <a:avLst/>
          </a:prstGeom>
          <a:solidFill>
            <a:srgbClr val="B4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76200"/>
            <a:ext cx="7315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15240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j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Comic Sans MS"/>
              </a:rPr>
              <a:t>15 Jan. 2009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j-lt"/>
              </a:defRPr>
            </a:lvl1pPr>
          </a:lstStyle>
          <a:p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j-lt"/>
              </a:defRPr>
            </a:lvl1pPr>
          </a:lstStyle>
          <a:p>
            <a:fld id="{9AFFEB89-EFCC-4E7F-93C0-40EC91B2BC4C}" type="slidenum">
              <a:rPr lang="en-US">
                <a:solidFill>
                  <a:srgbClr val="000000"/>
                </a:solidFill>
                <a:latin typeface="Comic Sans MS"/>
              </a:rPr>
              <a:pPr/>
              <a:t>‹#›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>
            <a:off x="0" y="1238250"/>
            <a:ext cx="9144000" cy="0"/>
          </a:xfrm>
          <a:prstGeom prst="line">
            <a:avLst/>
          </a:prstGeom>
          <a:noFill/>
          <a:ln w="38100">
            <a:solidFill>
              <a:srgbClr val="FF3B3B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5130" name="Picture 10" descr="Mano_IISc_Logo1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9525"/>
            <a:ext cx="1219200" cy="1057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6647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39838"/>
            <a:ext cx="8001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6477000"/>
            <a:ext cx="3810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rgbClr val="B2B2B2"/>
                </a:solidFill>
                <a:latin typeface="Comic Sans MS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4770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B2B2B2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2D38900-9BC4-AE4B-B967-A9638B78029A}" type="slidenum">
              <a:rPr lang="en-US" b="0"/>
              <a:pPr>
                <a:defRPr/>
              </a:pPr>
              <a:t>‹#›</a:t>
            </a:fld>
            <a:endParaRPr lang="en-US" b="0"/>
          </a:p>
        </p:txBody>
      </p:sp>
      <p:sp>
        <p:nvSpPr>
          <p:cNvPr id="14341" name="Line 7"/>
          <p:cNvSpPr>
            <a:spLocks noChangeShapeType="1"/>
          </p:cNvSpPr>
          <p:nvPr userDrawn="1"/>
        </p:nvSpPr>
        <p:spPr bwMode="auto">
          <a:xfrm>
            <a:off x="685800" y="990600"/>
            <a:ext cx="6019800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0">
              <a:solidFill>
                <a:srgbClr val="000000"/>
              </a:solidFill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42" name="Line 8"/>
          <p:cNvSpPr>
            <a:spLocks noChangeShapeType="1"/>
          </p:cNvSpPr>
          <p:nvPr userDrawn="1"/>
        </p:nvSpPr>
        <p:spPr bwMode="auto">
          <a:xfrm>
            <a:off x="2667000" y="1235075"/>
            <a:ext cx="6019800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0">
              <a:solidFill>
                <a:srgbClr val="000000"/>
              </a:solidFill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43" name="Line 9"/>
          <p:cNvSpPr>
            <a:spLocks noChangeShapeType="1"/>
          </p:cNvSpPr>
          <p:nvPr userDrawn="1"/>
        </p:nvSpPr>
        <p:spPr bwMode="auto">
          <a:xfrm>
            <a:off x="762000" y="990600"/>
            <a:ext cx="6019800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0">
              <a:solidFill>
                <a:srgbClr val="000000"/>
              </a:solidFill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4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styler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770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1">
                <a:solidFill>
                  <a:srgbClr val="B2B2B2"/>
                </a:solidFill>
                <a:latin typeface="Comic Sans MS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Aug 2011</a:t>
            </a:r>
          </a:p>
        </p:txBody>
      </p:sp>
    </p:spTree>
    <p:extLst>
      <p:ext uri="{BB962C8B-B14F-4D97-AF65-F5344CB8AC3E}">
        <p14:creationId xmlns:p14="http://schemas.microsoft.com/office/powerpoint/2010/main" val="342739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</p:sldLayoutIdLst>
  <p:transition/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A31B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A31B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A31B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A31B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A31B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FA31B"/>
          </a:solidFill>
          <a:latin typeface="Comic Sans MS" pitchFamily="6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FA31B"/>
          </a:solidFill>
          <a:latin typeface="Comic Sans MS" pitchFamily="6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FA31B"/>
          </a:solidFill>
          <a:latin typeface="Comic Sans MS" pitchFamily="6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FA31B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25000"/>
        <a:buFont typeface="Wingdings" charset="0"/>
        <a:buChar char="§"/>
        <a:defRPr sz="3200">
          <a:solidFill>
            <a:srgbClr val="2C2CB0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Ø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2400">
          <a:solidFill>
            <a:srgbClr val="969696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969696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69696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96969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96969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96969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96969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AD2F35-A75F-43E0-8CA3-4078B587E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7FC8B-1043-49A8-80A8-3607F0DF2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F92CF-9534-472E-A8A8-DC4D170129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15 Jan. 2009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7F9BD-A683-4FF7-9847-DB1BFD2C3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AED80-9B96-4415-A515-F283C9496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FEB89-EFCC-4E7F-93C0-40EC91B2BC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76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AD2F35-A75F-43E0-8CA3-4078B587E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7FC8B-1043-49A8-80A8-3607F0DF2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F92CF-9534-472E-A8A8-DC4D170129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15 Jan. 2009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7F9BD-A683-4FF7-9847-DB1BFD2C3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AED80-9B96-4415-A515-F283C9496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FEB89-EFCC-4E7F-93C0-40EC91B2BC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25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1.xml"/><Relationship Id="rId1" Type="http://schemas.openxmlformats.org/officeDocument/2006/relationships/tags" Target="../tags/tag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2.xml"/><Relationship Id="rId1" Type="http://schemas.openxmlformats.org/officeDocument/2006/relationships/tags" Target="../tags/tag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4A941D84-ABD1-A74A-A1A7-BB86D9105AF0}" type="slidenum">
              <a:rPr lang="en-US" sz="1400">
                <a:solidFill>
                  <a:srgbClr val="B2B2B2"/>
                </a:solidFill>
                <a:latin typeface="Times New Roman" charset="0"/>
              </a:rPr>
              <a:pPr eaLnBrk="1" hangingPunct="1"/>
              <a:t>1</a:t>
            </a:fld>
            <a:endParaRPr lang="en-US" sz="1400">
              <a:solidFill>
                <a:srgbClr val="B2B2B2"/>
              </a:solidFill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19200"/>
            <a:ext cx="8229600" cy="114300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en-US" sz="4000" dirty="0">
                <a:latin typeface="Comic Sans MS" charset="0"/>
              </a:rPr>
              <a:t>L5 – Memory System</a:t>
            </a:r>
          </a:p>
        </p:txBody>
      </p:sp>
      <p:sp>
        <p:nvSpPr>
          <p:cNvPr id="2055" name="Line 4"/>
          <p:cNvSpPr>
            <a:spLocks noChangeShapeType="1"/>
          </p:cNvSpPr>
          <p:nvPr/>
        </p:nvSpPr>
        <p:spPr bwMode="auto">
          <a:xfrm>
            <a:off x="685800" y="2514600"/>
            <a:ext cx="6019800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endParaRPr lang="en-US" sz="2400" b="0">
              <a:solidFill>
                <a:srgbClr val="000000"/>
              </a:solidFill>
              <a:latin typeface="Times New Roman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56" name="Line 5"/>
          <p:cNvSpPr>
            <a:spLocks noChangeShapeType="1"/>
          </p:cNvSpPr>
          <p:nvPr/>
        </p:nvSpPr>
        <p:spPr bwMode="auto">
          <a:xfrm>
            <a:off x="2667000" y="2286000"/>
            <a:ext cx="6019800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endParaRPr lang="en-US" sz="2400" b="0">
              <a:solidFill>
                <a:srgbClr val="000000"/>
              </a:solidFill>
              <a:latin typeface="Times New Roman" pitchFamily="18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0343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/>
          <p:cNvCxnSpPr/>
          <p:nvPr/>
        </p:nvCxnSpPr>
        <p:spPr>
          <a:xfrm flipV="1">
            <a:off x="4038600" y="4399113"/>
            <a:ext cx="0" cy="45720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Memory subsystem</a:t>
            </a:r>
          </a:p>
        </p:txBody>
      </p:sp>
      <p:pic>
        <p:nvPicPr>
          <p:cNvPr id="24579" name="Picture 4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200400"/>
            <a:ext cx="25908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33600"/>
            <a:ext cx="25908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9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11513"/>
            <a:ext cx="259080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10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133600"/>
            <a:ext cx="25908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hape 12"/>
          <p:cNvCxnSpPr>
            <a:cxnSpLocks noChangeShapeType="1"/>
            <a:endCxn id="24582" idx="2"/>
          </p:cNvCxnSpPr>
          <p:nvPr/>
        </p:nvCxnSpPr>
        <p:spPr bwMode="auto">
          <a:xfrm flipV="1">
            <a:off x="4953000" y="3810000"/>
            <a:ext cx="1295400" cy="609600"/>
          </a:xfrm>
          <a:prstGeom prst="bentConnector2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" name="Shape 13"/>
          <p:cNvCxnSpPr>
            <a:cxnSpLocks noChangeShapeType="1"/>
            <a:endCxn id="24579" idx="2"/>
          </p:cNvCxnSpPr>
          <p:nvPr/>
        </p:nvCxnSpPr>
        <p:spPr bwMode="auto">
          <a:xfrm rot="10800000">
            <a:off x="2667000" y="3798888"/>
            <a:ext cx="1371600" cy="620712"/>
          </a:xfrm>
          <a:prstGeom prst="bentConnector2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7" name="Shape 16"/>
          <p:cNvCxnSpPr>
            <a:cxnSpLocks noChangeShapeType="1"/>
            <a:stCxn id="24582" idx="0"/>
            <a:endCxn id="24583" idx="2"/>
          </p:cNvCxnSpPr>
          <p:nvPr/>
        </p:nvCxnSpPr>
        <p:spPr bwMode="auto">
          <a:xfrm rot="5400000" flipH="1" flipV="1">
            <a:off x="6007895" y="2971006"/>
            <a:ext cx="481012" cy="3175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" name="Shape 16"/>
          <p:cNvCxnSpPr>
            <a:cxnSpLocks noChangeShapeType="1"/>
            <a:stCxn id="24579" idx="0"/>
            <a:endCxn id="24581" idx="2"/>
          </p:cNvCxnSpPr>
          <p:nvPr/>
        </p:nvCxnSpPr>
        <p:spPr bwMode="auto">
          <a:xfrm rot="5400000" flipH="1" flipV="1">
            <a:off x="2432844" y="2966244"/>
            <a:ext cx="469900" cy="1588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4588" name="TextBox 22"/>
          <p:cNvSpPr txBox="1">
            <a:spLocks noChangeArrowheads="1"/>
          </p:cNvSpPr>
          <p:nvPr/>
        </p:nvSpPr>
        <p:spPr bwMode="auto">
          <a:xfrm>
            <a:off x="1143000" y="4724400"/>
            <a:ext cx="1905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Memory channel</a:t>
            </a:r>
          </a:p>
        </p:txBody>
      </p:sp>
      <p:sp>
        <p:nvSpPr>
          <p:cNvPr id="24589" name="TextBox 23"/>
          <p:cNvSpPr txBox="1">
            <a:spLocks noChangeArrowheads="1"/>
          </p:cNvSpPr>
          <p:nvPr/>
        </p:nvSpPr>
        <p:spPr bwMode="auto">
          <a:xfrm>
            <a:off x="5715000" y="4659313"/>
            <a:ext cx="1905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C0504D"/>
                </a:solidFill>
                <a:latin typeface="Calibri" charset="0"/>
              </a:rPr>
              <a:t>Memory channel</a:t>
            </a:r>
          </a:p>
        </p:txBody>
      </p:sp>
      <p:sp>
        <p:nvSpPr>
          <p:cNvPr id="24590" name="TextBox 24"/>
          <p:cNvSpPr txBox="1">
            <a:spLocks noChangeArrowheads="1"/>
          </p:cNvSpPr>
          <p:nvPr/>
        </p:nvSpPr>
        <p:spPr bwMode="auto">
          <a:xfrm>
            <a:off x="4648200" y="1524000"/>
            <a:ext cx="3276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B050"/>
                </a:solidFill>
                <a:latin typeface="Calibri" charset="0"/>
              </a:rPr>
              <a:t>DIMM </a:t>
            </a:r>
            <a:r>
              <a:rPr lang="en-US" sz="1400">
                <a:solidFill>
                  <a:srgbClr val="00B050"/>
                </a:solidFill>
                <a:latin typeface="Calibri" charset="0"/>
              </a:rPr>
              <a:t>(Dual in-line memory module)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876800" y="2057400"/>
            <a:ext cx="2743200" cy="762000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5562600" y="4267200"/>
            <a:ext cx="457200" cy="3810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743200" y="4267200"/>
            <a:ext cx="457200" cy="3810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219200" y="1981200"/>
            <a:ext cx="2895600" cy="1905000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596" name="TextBox 34"/>
          <p:cNvSpPr txBox="1">
            <a:spLocks noChangeArrowheads="1"/>
          </p:cNvSpPr>
          <p:nvPr/>
        </p:nvSpPr>
        <p:spPr bwMode="auto">
          <a:xfrm>
            <a:off x="1676400" y="1524000"/>
            <a:ext cx="190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ja-JP" altLang="en-US">
                <a:solidFill>
                  <a:srgbClr val="C0504D"/>
                </a:solidFill>
                <a:latin typeface="Calibri" charset="0"/>
              </a:rPr>
              <a:t>“</a:t>
            </a:r>
            <a:r>
              <a:rPr lang="en-US">
                <a:solidFill>
                  <a:srgbClr val="C0504D"/>
                </a:solidFill>
                <a:latin typeface="Calibri" charset="0"/>
              </a:rPr>
              <a:t>Channel</a:t>
            </a:r>
            <a:r>
              <a:rPr lang="ja-JP" altLang="en-US">
                <a:solidFill>
                  <a:srgbClr val="C0504D"/>
                </a:solidFill>
                <a:latin typeface="Calibri" charset="0"/>
              </a:rPr>
              <a:t>”</a:t>
            </a:r>
            <a:endParaRPr lang="en-US">
              <a:solidFill>
                <a:srgbClr val="C0504D"/>
              </a:solidFill>
              <a:latin typeface="Calibri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 rot="16200000">
            <a:off x="3488532" y="4802187"/>
            <a:ext cx="1920081" cy="1886744"/>
            <a:chOff x="1338263" y="1108075"/>
            <a:chExt cx="4876800" cy="4756150"/>
          </a:xfrm>
        </p:grpSpPr>
        <p:pic>
          <p:nvPicPr>
            <p:cNvPr id="22" name="Content Placeholder 6" descr="barcelona-die-photo-color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263" y="1108075"/>
              <a:ext cx="4876800" cy="475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ounded Rectangle 33"/>
            <p:cNvSpPr>
              <a:spLocks noChangeArrowheads="1"/>
            </p:cNvSpPr>
            <p:nvPr/>
          </p:nvSpPr>
          <p:spPr bwMode="auto">
            <a:xfrm rot="5400000">
              <a:off x="4213225" y="1844676"/>
              <a:ext cx="1603375" cy="1219200"/>
            </a:xfrm>
            <a:prstGeom prst="roundRect">
              <a:avLst>
                <a:gd name="adj" fmla="val 16667"/>
              </a:avLst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4" name="TextBox 34"/>
            <p:cNvSpPr txBox="1">
              <a:spLocks noChangeArrowheads="1"/>
            </p:cNvSpPr>
            <p:nvPr/>
          </p:nvSpPr>
          <p:spPr bwMode="auto">
            <a:xfrm>
              <a:off x="4237073" y="2186350"/>
              <a:ext cx="1560452" cy="581887"/>
            </a:xfrm>
            <a:prstGeom prst="rect">
              <a:avLst/>
            </a:prstGeom>
            <a:solidFill>
              <a:srgbClr val="C0C0C0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900" b="1">
                  <a:solidFill>
                    <a:schemeClr val="bg1"/>
                  </a:solidFill>
                </a:rPr>
                <a:t>CORE 1</a:t>
              </a:r>
            </a:p>
          </p:txBody>
        </p:sp>
        <p:sp>
          <p:nvSpPr>
            <p:cNvPr id="25" name="Rectangle 35"/>
            <p:cNvSpPr>
              <a:spLocks noChangeArrowheads="1"/>
            </p:cNvSpPr>
            <p:nvPr/>
          </p:nvSpPr>
          <p:spPr bwMode="auto">
            <a:xfrm rot="5400000">
              <a:off x="2880519" y="2235994"/>
              <a:ext cx="1603375" cy="427037"/>
            </a:xfrm>
            <a:prstGeom prst="rect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7" name="TextBox 36"/>
            <p:cNvSpPr txBox="1">
              <a:spLocks noChangeArrowheads="1"/>
            </p:cNvSpPr>
            <p:nvPr/>
          </p:nvSpPr>
          <p:spPr bwMode="auto">
            <a:xfrm rot="5400000">
              <a:off x="2720806" y="2335265"/>
              <a:ext cx="1790922" cy="508118"/>
            </a:xfrm>
            <a:prstGeom prst="rect">
              <a:avLst/>
            </a:prstGeom>
            <a:solidFill>
              <a:srgbClr val="C0C0C0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700" b="1">
                  <a:solidFill>
                    <a:schemeClr val="bg1"/>
                  </a:solidFill>
                </a:rPr>
                <a:t>L2 CACHE 0</a:t>
              </a:r>
            </a:p>
          </p:txBody>
        </p:sp>
        <p:sp>
          <p:nvSpPr>
            <p:cNvPr id="28" name="Rectangle 37"/>
            <p:cNvSpPr>
              <a:spLocks noChangeArrowheads="1"/>
            </p:cNvSpPr>
            <p:nvPr/>
          </p:nvSpPr>
          <p:spPr bwMode="auto">
            <a:xfrm rot="5400000">
              <a:off x="-568325" y="3127375"/>
              <a:ext cx="4756150" cy="717550"/>
            </a:xfrm>
            <a:prstGeom prst="rect">
              <a:avLst/>
            </a:prstGeom>
            <a:noFill/>
            <a:ln w="5080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9" name="TextBox 38"/>
            <p:cNvSpPr txBox="1">
              <a:spLocks noChangeArrowheads="1"/>
            </p:cNvSpPr>
            <p:nvPr/>
          </p:nvSpPr>
          <p:spPr bwMode="auto">
            <a:xfrm rot="5400000">
              <a:off x="125567" y="3241027"/>
              <a:ext cx="3229763" cy="586289"/>
            </a:xfrm>
            <a:prstGeom prst="rect">
              <a:avLst/>
            </a:prstGeom>
            <a:solidFill>
              <a:srgbClr val="C0C0C0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900" b="1">
                  <a:solidFill>
                    <a:schemeClr val="bg1"/>
                  </a:solidFill>
                </a:rPr>
                <a:t>SHARED L3 CACHE</a:t>
              </a:r>
            </a:p>
          </p:txBody>
        </p: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 rot="5400000">
              <a:off x="3513138" y="3259137"/>
              <a:ext cx="4756150" cy="454025"/>
            </a:xfrm>
            <a:prstGeom prst="rect">
              <a:avLst/>
            </a:prstGeom>
            <a:noFill/>
            <a:ln w="5080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3" name="TextBox 40"/>
            <p:cNvSpPr txBox="1">
              <a:spLocks noChangeArrowheads="1"/>
            </p:cNvSpPr>
            <p:nvPr/>
          </p:nvSpPr>
          <p:spPr bwMode="auto">
            <a:xfrm rot="5400000">
              <a:off x="4289586" y="3248948"/>
              <a:ext cx="3067810" cy="586289"/>
            </a:xfrm>
            <a:prstGeom prst="rect">
              <a:avLst/>
            </a:prstGeom>
            <a:solidFill>
              <a:srgbClr val="C0C0C0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900" b="1">
                  <a:solidFill>
                    <a:schemeClr val="bg1"/>
                  </a:solidFill>
                </a:rPr>
                <a:t>DRAM INTERFACE</a:t>
              </a:r>
            </a:p>
          </p:txBody>
        </p:sp>
        <p:sp>
          <p:nvSpPr>
            <p:cNvPr id="35" name="Rounded Rectangle 42"/>
            <p:cNvSpPr>
              <a:spLocks noChangeArrowheads="1"/>
            </p:cNvSpPr>
            <p:nvPr/>
          </p:nvSpPr>
          <p:spPr bwMode="auto">
            <a:xfrm rot="5400000">
              <a:off x="2004219" y="1835944"/>
              <a:ext cx="1601788" cy="1219200"/>
            </a:xfrm>
            <a:prstGeom prst="roundRect">
              <a:avLst>
                <a:gd name="adj" fmla="val 16667"/>
              </a:avLst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6" name="TextBox 43"/>
            <p:cNvSpPr txBox="1">
              <a:spLocks noChangeArrowheads="1"/>
            </p:cNvSpPr>
            <p:nvPr/>
          </p:nvSpPr>
          <p:spPr bwMode="auto">
            <a:xfrm>
              <a:off x="2028065" y="2178409"/>
              <a:ext cx="1560452" cy="581887"/>
            </a:xfrm>
            <a:prstGeom prst="rect">
              <a:avLst/>
            </a:prstGeom>
            <a:solidFill>
              <a:srgbClr val="C0C0C0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900" b="1">
                  <a:solidFill>
                    <a:schemeClr val="bg1"/>
                  </a:solidFill>
                </a:rPr>
                <a:t>CORE 0</a:t>
              </a:r>
            </a:p>
          </p:txBody>
        </p:sp>
        <p:sp>
          <p:nvSpPr>
            <p:cNvPr id="37" name="Rounded Rectangle 44"/>
            <p:cNvSpPr>
              <a:spLocks noChangeArrowheads="1"/>
            </p:cNvSpPr>
            <p:nvPr/>
          </p:nvSpPr>
          <p:spPr bwMode="auto">
            <a:xfrm rot="5400000">
              <a:off x="2014537" y="4022726"/>
              <a:ext cx="1603375" cy="1219200"/>
            </a:xfrm>
            <a:prstGeom prst="roundRect">
              <a:avLst>
                <a:gd name="adj" fmla="val 16667"/>
              </a:avLst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8" name="TextBox 45"/>
            <p:cNvSpPr txBox="1">
              <a:spLocks noChangeArrowheads="1"/>
            </p:cNvSpPr>
            <p:nvPr/>
          </p:nvSpPr>
          <p:spPr bwMode="auto">
            <a:xfrm>
              <a:off x="2039177" y="4364398"/>
              <a:ext cx="1560452" cy="581887"/>
            </a:xfrm>
            <a:prstGeom prst="rect">
              <a:avLst/>
            </a:prstGeom>
            <a:solidFill>
              <a:srgbClr val="C0C0C0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900" b="1">
                  <a:solidFill>
                    <a:schemeClr val="bg1"/>
                  </a:solidFill>
                </a:rPr>
                <a:t>CORE 2</a:t>
              </a:r>
            </a:p>
          </p:txBody>
        </p:sp>
        <p:sp>
          <p:nvSpPr>
            <p:cNvPr id="39" name="Rounded Rectangle 46"/>
            <p:cNvSpPr>
              <a:spLocks noChangeArrowheads="1"/>
            </p:cNvSpPr>
            <p:nvPr/>
          </p:nvSpPr>
          <p:spPr bwMode="auto">
            <a:xfrm rot="5400000">
              <a:off x="4202112" y="4017963"/>
              <a:ext cx="1603375" cy="1219200"/>
            </a:xfrm>
            <a:prstGeom prst="roundRect">
              <a:avLst>
                <a:gd name="adj" fmla="val 16667"/>
              </a:avLst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0" name="TextBox 47"/>
            <p:cNvSpPr txBox="1">
              <a:spLocks noChangeArrowheads="1"/>
            </p:cNvSpPr>
            <p:nvPr/>
          </p:nvSpPr>
          <p:spPr bwMode="auto">
            <a:xfrm>
              <a:off x="4226756" y="4359636"/>
              <a:ext cx="1560452" cy="581887"/>
            </a:xfrm>
            <a:prstGeom prst="rect">
              <a:avLst/>
            </a:prstGeom>
            <a:solidFill>
              <a:srgbClr val="C0C0C0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900" b="1">
                  <a:solidFill>
                    <a:schemeClr val="bg1"/>
                  </a:solidFill>
                </a:rPr>
                <a:t>CORE 3</a:t>
              </a:r>
            </a:p>
          </p:txBody>
        </p:sp>
        <p:sp>
          <p:nvSpPr>
            <p:cNvPr id="41" name="Rectangle 48"/>
            <p:cNvSpPr>
              <a:spLocks noChangeArrowheads="1"/>
            </p:cNvSpPr>
            <p:nvPr/>
          </p:nvSpPr>
          <p:spPr bwMode="auto">
            <a:xfrm rot="5400000">
              <a:off x="3364707" y="2235994"/>
              <a:ext cx="1601787" cy="428625"/>
            </a:xfrm>
            <a:prstGeom prst="rect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2" name="TextBox 49"/>
            <p:cNvSpPr txBox="1">
              <a:spLocks noChangeArrowheads="1"/>
            </p:cNvSpPr>
            <p:nvPr/>
          </p:nvSpPr>
          <p:spPr bwMode="auto">
            <a:xfrm rot="5400000">
              <a:off x="3207554" y="2324762"/>
              <a:ext cx="1785792" cy="508118"/>
            </a:xfrm>
            <a:prstGeom prst="rect">
              <a:avLst/>
            </a:prstGeom>
            <a:solidFill>
              <a:srgbClr val="C0C0C0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700" b="1">
                  <a:solidFill>
                    <a:schemeClr val="bg1"/>
                  </a:solidFill>
                </a:rPr>
                <a:t>L2 CACHE 1</a:t>
              </a:r>
            </a:p>
          </p:txBody>
        </p:sp>
        <p:sp>
          <p:nvSpPr>
            <p:cNvPr id="43" name="Rectangle 50"/>
            <p:cNvSpPr>
              <a:spLocks noChangeArrowheads="1"/>
            </p:cNvSpPr>
            <p:nvPr/>
          </p:nvSpPr>
          <p:spPr bwMode="auto">
            <a:xfrm rot="5400000">
              <a:off x="2881313" y="4408488"/>
              <a:ext cx="1601787" cy="427037"/>
            </a:xfrm>
            <a:prstGeom prst="rect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4" name="TextBox 51"/>
            <p:cNvSpPr txBox="1">
              <a:spLocks noChangeArrowheads="1"/>
            </p:cNvSpPr>
            <p:nvPr/>
          </p:nvSpPr>
          <p:spPr bwMode="auto">
            <a:xfrm rot="5400000">
              <a:off x="2720806" y="4499027"/>
              <a:ext cx="1790922" cy="508118"/>
            </a:xfrm>
            <a:prstGeom prst="rect">
              <a:avLst/>
            </a:prstGeom>
            <a:solidFill>
              <a:srgbClr val="C0C0C0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700" b="1">
                  <a:solidFill>
                    <a:schemeClr val="bg1"/>
                  </a:solidFill>
                </a:rPr>
                <a:t>L2 CACHE 2</a:t>
              </a:r>
            </a:p>
          </p:txBody>
        </p:sp>
        <p:sp>
          <p:nvSpPr>
            <p:cNvPr id="45" name="Rectangle 52"/>
            <p:cNvSpPr>
              <a:spLocks noChangeArrowheads="1"/>
            </p:cNvSpPr>
            <p:nvPr/>
          </p:nvSpPr>
          <p:spPr bwMode="auto">
            <a:xfrm rot="5400000">
              <a:off x="3354388" y="4408488"/>
              <a:ext cx="1601787" cy="427037"/>
            </a:xfrm>
            <a:prstGeom prst="rect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6" name="TextBox 53"/>
            <p:cNvSpPr txBox="1">
              <a:spLocks noChangeArrowheads="1"/>
            </p:cNvSpPr>
            <p:nvPr/>
          </p:nvSpPr>
          <p:spPr bwMode="auto">
            <a:xfrm rot="5400000">
              <a:off x="3193877" y="4499027"/>
              <a:ext cx="1790922" cy="508118"/>
            </a:xfrm>
            <a:prstGeom prst="rect">
              <a:avLst/>
            </a:prstGeom>
            <a:solidFill>
              <a:srgbClr val="C0C0C0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700" b="1">
                  <a:solidFill>
                    <a:schemeClr val="bg1"/>
                  </a:solidFill>
                </a:rPr>
                <a:t>L2 CACHE 3</a:t>
              </a:r>
            </a:p>
          </p:txBody>
        </p:sp>
        <p:sp>
          <p:nvSpPr>
            <p:cNvPr id="47" name="Rectangle 54"/>
            <p:cNvSpPr>
              <a:spLocks noChangeArrowheads="1"/>
            </p:cNvSpPr>
            <p:nvPr/>
          </p:nvSpPr>
          <p:spPr bwMode="auto">
            <a:xfrm rot="5400000">
              <a:off x="4795837" y="2903538"/>
              <a:ext cx="354013" cy="1258888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310068" y="2989783"/>
              <a:ext cx="1417636" cy="1008607"/>
            </a:xfrm>
            <a:prstGeom prst="rect">
              <a:avLst/>
            </a:prstGeom>
            <a:solidFill>
              <a:srgbClr val="C0C0C0">
                <a:alpha val="51000"/>
              </a:srgb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500" b="1" dirty="0">
                  <a:solidFill>
                    <a:schemeClr val="bg1"/>
                  </a:solidFill>
                  <a:ea typeface="+mn-ea"/>
                  <a:cs typeface="+mn-cs"/>
                </a:rPr>
                <a:t>DRAM MEMORY CONTROLLER</a:t>
              </a:r>
            </a:p>
          </p:txBody>
        </p:sp>
      </p:grpSp>
      <p:cxnSp>
        <p:nvCxnSpPr>
          <p:cNvPr id="53" name="Straight Connector 52"/>
          <p:cNvCxnSpPr/>
          <p:nvPr/>
        </p:nvCxnSpPr>
        <p:spPr>
          <a:xfrm flipV="1">
            <a:off x="4953000" y="4399114"/>
            <a:ext cx="0" cy="380999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31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Breaking down a DIMM</a:t>
            </a:r>
          </a:p>
        </p:txBody>
      </p:sp>
      <p:pic>
        <p:nvPicPr>
          <p:cNvPr id="26627" name="Picture 3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25908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Box 4"/>
          <p:cNvSpPr txBox="1">
            <a:spLocks noChangeArrowheads="1"/>
          </p:cNvSpPr>
          <p:nvPr/>
        </p:nvSpPr>
        <p:spPr bwMode="auto">
          <a:xfrm>
            <a:off x="609600" y="1524000"/>
            <a:ext cx="3276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B050"/>
                </a:solidFill>
                <a:latin typeface="Calibri" charset="0"/>
              </a:rPr>
              <a:t>DIMM </a:t>
            </a:r>
            <a:r>
              <a:rPr lang="en-US" sz="1400">
                <a:solidFill>
                  <a:srgbClr val="00B050"/>
                </a:solidFill>
                <a:latin typeface="Calibri" charset="0"/>
              </a:rPr>
              <a:t>(Dual in-line memory module)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038600" y="1828800"/>
            <a:ext cx="1752600" cy="762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>
                <a:solidFill>
                  <a:prstClr val="white"/>
                </a:solidFill>
                <a:latin typeface="Calibri"/>
              </a:rPr>
              <a:t>Side view</a:t>
            </a:r>
          </a:p>
        </p:txBody>
      </p:sp>
      <p:pic>
        <p:nvPicPr>
          <p:cNvPr id="26630" name="Picture 7" descr="DIMM_si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19200"/>
            <a:ext cx="15240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8" descr="DIMM_fron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487863"/>
            <a:ext cx="384492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9" descr="DIMM_back.png"/>
          <p:cNvPicPr>
            <a:picLocks noChangeAspect="1"/>
          </p:cNvPicPr>
          <p:nvPr/>
        </p:nvPicPr>
        <p:blipFill>
          <a:blip r:embed="rId5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479925"/>
            <a:ext cx="3844925" cy="701675"/>
          </a:xfrm>
          <a:prstGeom prst="rect">
            <a:avLst/>
          </a:prstGeom>
          <a:solidFill>
            <a:schemeClr val="accent2">
              <a:alpha val="3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3" name="TextBox 10"/>
          <p:cNvSpPr txBox="1">
            <a:spLocks noChangeArrowheads="1"/>
          </p:cNvSpPr>
          <p:nvPr/>
        </p:nvSpPr>
        <p:spPr bwMode="auto">
          <a:xfrm>
            <a:off x="2514600" y="403860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  <a:latin typeface="Calibri" charset="0"/>
              </a:rPr>
              <a:t>Front of DIMM</a:t>
            </a:r>
          </a:p>
        </p:txBody>
      </p:sp>
      <p:sp>
        <p:nvSpPr>
          <p:cNvPr id="26634" name="TextBox 11"/>
          <p:cNvSpPr txBox="1">
            <a:spLocks noChangeArrowheads="1"/>
          </p:cNvSpPr>
          <p:nvPr/>
        </p:nvSpPr>
        <p:spPr bwMode="auto">
          <a:xfrm>
            <a:off x="6781800" y="403860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  <a:latin typeface="Calibri" charset="0"/>
              </a:rPr>
              <a:t>Back of DIMM</a:t>
            </a:r>
          </a:p>
        </p:txBody>
      </p:sp>
      <p:cxnSp>
        <p:nvCxnSpPr>
          <p:cNvPr id="14" name="Straight Arrow Connector 13"/>
          <p:cNvCxnSpPr>
            <a:endCxn id="26633" idx="0"/>
          </p:cNvCxnSpPr>
          <p:nvPr/>
        </p:nvCxnSpPr>
        <p:spPr>
          <a:xfrm rot="10800000" flipV="1">
            <a:off x="3429000" y="2514600"/>
            <a:ext cx="3505200" cy="15240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6634" idx="0"/>
          </p:cNvCxnSpPr>
          <p:nvPr/>
        </p:nvCxnSpPr>
        <p:spPr>
          <a:xfrm rot="16200000" flipH="1">
            <a:off x="6743700" y="3086100"/>
            <a:ext cx="1524000" cy="3810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85800" y="4495800"/>
            <a:ext cx="3581400" cy="533400"/>
          </a:xfrm>
          <a:prstGeom prst="rect">
            <a:avLst/>
          </a:prstGeom>
          <a:solidFill>
            <a:srgbClr val="FFC000">
              <a:alpha val="40000"/>
            </a:srgbClr>
          </a:solidFill>
          <a:ln w="50800">
            <a:solidFill>
              <a:schemeClr val="accent6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953000" y="4495800"/>
            <a:ext cx="3581400" cy="533400"/>
          </a:xfrm>
          <a:prstGeom prst="rect">
            <a:avLst/>
          </a:prstGeom>
          <a:solidFill>
            <a:srgbClr val="FFC000">
              <a:alpha val="40000"/>
            </a:srgbClr>
          </a:solidFill>
          <a:ln w="508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639" name="TextBox 38"/>
          <p:cNvSpPr txBox="1">
            <a:spLocks noChangeArrowheads="1"/>
          </p:cNvSpPr>
          <p:nvPr/>
        </p:nvSpPr>
        <p:spPr bwMode="auto">
          <a:xfrm>
            <a:off x="1295400" y="5638800"/>
            <a:ext cx="3124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>
                <a:solidFill>
                  <a:srgbClr val="F79646"/>
                </a:solidFill>
                <a:latin typeface="Calibri" charset="0"/>
              </a:rPr>
              <a:t>Rank 0: </a:t>
            </a:r>
            <a:r>
              <a:rPr lang="en-US" b="0">
                <a:solidFill>
                  <a:srgbClr val="F79646"/>
                </a:solidFill>
                <a:latin typeface="Calibri" charset="0"/>
              </a:rPr>
              <a:t>collection of 8 chips</a:t>
            </a:r>
          </a:p>
        </p:txBody>
      </p:sp>
      <p:sp>
        <p:nvSpPr>
          <p:cNvPr id="26640" name="TextBox 39"/>
          <p:cNvSpPr txBox="1">
            <a:spLocks noChangeArrowheads="1"/>
          </p:cNvSpPr>
          <p:nvPr/>
        </p:nvSpPr>
        <p:spPr bwMode="auto">
          <a:xfrm>
            <a:off x="6705600" y="5649913"/>
            <a:ext cx="990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>
                <a:solidFill>
                  <a:srgbClr val="F79646"/>
                </a:solidFill>
                <a:latin typeface="Calibri" charset="0"/>
              </a:rPr>
              <a:t>Rank 1</a:t>
            </a:r>
          </a:p>
        </p:txBody>
      </p:sp>
      <p:cxnSp>
        <p:nvCxnSpPr>
          <p:cNvPr id="43" name="Straight Arrow Connector 42"/>
          <p:cNvCxnSpPr>
            <a:stCxn id="37" idx="2"/>
            <a:endCxn id="26639" idx="0"/>
          </p:cNvCxnSpPr>
          <p:nvPr/>
        </p:nvCxnSpPr>
        <p:spPr>
          <a:xfrm rot="16200000" flipH="1">
            <a:off x="2362200" y="5143500"/>
            <a:ext cx="609600" cy="381000"/>
          </a:xfrm>
          <a:prstGeom prst="straightConnector1">
            <a:avLst/>
          </a:prstGeom>
          <a:ln w="508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8" idx="2"/>
            <a:endCxn id="26640" idx="0"/>
          </p:cNvCxnSpPr>
          <p:nvPr/>
        </p:nvCxnSpPr>
        <p:spPr>
          <a:xfrm rot="16200000" flipH="1">
            <a:off x="6661943" y="5110957"/>
            <a:ext cx="620713" cy="457200"/>
          </a:xfrm>
          <a:prstGeom prst="straightConnector1">
            <a:avLst/>
          </a:prstGeom>
          <a:ln w="508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143000" y="4553728"/>
            <a:ext cx="228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0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26639" grpId="0"/>
      <p:bldP spid="26640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Rank</a:t>
            </a:r>
          </a:p>
        </p:txBody>
      </p:sp>
      <p:sp>
        <p:nvSpPr>
          <p:cNvPr id="4" name="Rectangle 3"/>
          <p:cNvSpPr/>
          <p:nvPr/>
        </p:nvSpPr>
        <p:spPr>
          <a:xfrm>
            <a:off x="3200400" y="2438400"/>
            <a:ext cx="2209800" cy="5334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>
                <a:solidFill>
                  <a:prstClr val="white"/>
                </a:solidFill>
                <a:latin typeface="Calibri"/>
              </a:rPr>
              <a:t>Rank 0 (Front)</a:t>
            </a:r>
          </a:p>
        </p:txBody>
      </p:sp>
      <p:sp>
        <p:nvSpPr>
          <p:cNvPr id="5" name="Rectangle 4"/>
          <p:cNvSpPr/>
          <p:nvPr/>
        </p:nvSpPr>
        <p:spPr>
          <a:xfrm>
            <a:off x="6019800" y="2438400"/>
            <a:ext cx="2209800" cy="5334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>
                <a:solidFill>
                  <a:prstClr val="white"/>
                </a:solidFill>
                <a:latin typeface="Calibri"/>
              </a:rPr>
              <a:t>Rank 1 (Back)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511800" y="4648200"/>
            <a:ext cx="457200" cy="3810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hape 9"/>
          <p:cNvCxnSpPr>
            <a:cxnSpLocks noChangeShapeType="1"/>
          </p:cNvCxnSpPr>
          <p:nvPr/>
        </p:nvCxnSpPr>
        <p:spPr bwMode="auto">
          <a:xfrm rot="5400000" flipH="1" flipV="1">
            <a:off x="5190332" y="4877594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" name="Shape 31"/>
          <p:cNvCxnSpPr>
            <a:stCxn id="4" idx="1"/>
          </p:cNvCxnSpPr>
          <p:nvPr/>
        </p:nvCxnSpPr>
        <p:spPr>
          <a:xfrm rot="10800000" flipV="1">
            <a:off x="2895600" y="2705100"/>
            <a:ext cx="304800" cy="2705100"/>
          </a:xfrm>
          <a:prstGeom prst="bentConnector2">
            <a:avLst/>
          </a:prstGeom>
          <a:ln w="254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hape 32"/>
          <p:cNvCxnSpPr>
            <a:stCxn id="5" idx="1"/>
          </p:cNvCxnSpPr>
          <p:nvPr/>
        </p:nvCxnSpPr>
        <p:spPr>
          <a:xfrm rot="10800000">
            <a:off x="2643188" y="2057400"/>
            <a:ext cx="3376612" cy="647700"/>
          </a:xfrm>
          <a:prstGeom prst="bentConnector3">
            <a:avLst>
              <a:gd name="adj1" fmla="val 7977"/>
            </a:avLst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hape 36"/>
          <p:cNvCxnSpPr/>
          <p:nvPr/>
        </p:nvCxnSpPr>
        <p:spPr>
          <a:xfrm rot="5400000">
            <a:off x="982663" y="3733800"/>
            <a:ext cx="3352800" cy="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8" name="TextBox 40"/>
          <p:cNvSpPr txBox="1">
            <a:spLocks noChangeArrowheads="1"/>
          </p:cNvSpPr>
          <p:nvPr/>
        </p:nvSpPr>
        <p:spPr bwMode="auto">
          <a:xfrm>
            <a:off x="4953000" y="54102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Data &lt;0:63&gt;</a:t>
            </a:r>
          </a:p>
        </p:txBody>
      </p:sp>
      <p:sp>
        <p:nvSpPr>
          <p:cNvPr id="27659" name="TextBox 41"/>
          <p:cNvSpPr txBox="1">
            <a:spLocks noChangeArrowheads="1"/>
          </p:cNvSpPr>
          <p:nvPr/>
        </p:nvSpPr>
        <p:spPr bwMode="auto">
          <a:xfrm>
            <a:off x="1952625" y="54102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  <a:latin typeface="Calibri" charset="0"/>
              </a:rPr>
              <a:t>CS &lt;0:1&gt;</a:t>
            </a:r>
          </a:p>
        </p:txBody>
      </p:sp>
      <p:cxnSp>
        <p:nvCxnSpPr>
          <p:cNvPr id="45" name="Shape 44"/>
          <p:cNvCxnSpPr>
            <a:stCxn id="4" idx="0"/>
          </p:cNvCxnSpPr>
          <p:nvPr/>
        </p:nvCxnSpPr>
        <p:spPr>
          <a:xfrm rot="16200000" flipH="1" flipV="1">
            <a:off x="1428750" y="2533650"/>
            <a:ext cx="2971800" cy="2781300"/>
          </a:xfrm>
          <a:prstGeom prst="bentConnector3">
            <a:avLst>
              <a:gd name="adj1" fmla="val -28116"/>
            </a:avLst>
          </a:prstGeom>
          <a:ln w="50800">
            <a:solidFill>
              <a:srgbClr val="0070C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hape 44"/>
          <p:cNvCxnSpPr>
            <a:stCxn id="5" idx="0"/>
          </p:cNvCxnSpPr>
          <p:nvPr/>
        </p:nvCxnSpPr>
        <p:spPr>
          <a:xfrm rot="16200000" flipV="1">
            <a:off x="5276850" y="590550"/>
            <a:ext cx="838200" cy="2857500"/>
          </a:xfrm>
          <a:prstGeom prst="bentConnector2">
            <a:avLst/>
          </a:prstGeom>
          <a:ln w="50800">
            <a:solidFill>
              <a:srgbClr val="0070C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62" name="TextBox 54"/>
          <p:cNvSpPr txBox="1">
            <a:spLocks noChangeArrowheads="1"/>
          </p:cNvSpPr>
          <p:nvPr/>
        </p:nvSpPr>
        <p:spPr bwMode="auto">
          <a:xfrm>
            <a:off x="762000" y="54102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70C0"/>
                </a:solidFill>
                <a:latin typeface="Calibri" charset="0"/>
              </a:rPr>
              <a:t>Addr/Cmd</a:t>
            </a:r>
          </a:p>
        </p:txBody>
      </p:sp>
      <p:cxnSp>
        <p:nvCxnSpPr>
          <p:cNvPr id="58" name="Shape 9"/>
          <p:cNvCxnSpPr>
            <a:cxnSpLocks noChangeShapeType="1"/>
            <a:endCxn id="4" idx="2"/>
          </p:cNvCxnSpPr>
          <p:nvPr/>
        </p:nvCxnSpPr>
        <p:spPr bwMode="auto">
          <a:xfrm rot="16200000" flipV="1">
            <a:off x="4286250" y="2990850"/>
            <a:ext cx="1066800" cy="1028700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3" name="Shape 9"/>
          <p:cNvCxnSpPr>
            <a:cxnSpLocks noChangeShapeType="1"/>
            <a:endCxn id="5" idx="2"/>
          </p:cNvCxnSpPr>
          <p:nvPr/>
        </p:nvCxnSpPr>
        <p:spPr bwMode="auto">
          <a:xfrm rot="5400000" flipH="1" flipV="1">
            <a:off x="6076950" y="2990850"/>
            <a:ext cx="1066800" cy="1028700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Diagonal Stripe 6"/>
          <p:cNvSpPr/>
          <p:nvPr/>
        </p:nvSpPr>
        <p:spPr>
          <a:xfrm rot="13500000">
            <a:off x="5270500" y="3544888"/>
            <a:ext cx="914400" cy="914400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4572000" y="3352800"/>
            <a:ext cx="457200" cy="3810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6400800" y="3352800"/>
            <a:ext cx="457200" cy="3810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68" name="TextBox 74"/>
          <p:cNvSpPr txBox="1">
            <a:spLocks noChangeArrowheads="1"/>
          </p:cNvSpPr>
          <p:nvPr/>
        </p:nvSpPr>
        <p:spPr bwMode="auto">
          <a:xfrm>
            <a:off x="6477000" y="3581400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&lt;0:63&gt;</a:t>
            </a:r>
          </a:p>
        </p:txBody>
      </p:sp>
      <p:sp>
        <p:nvSpPr>
          <p:cNvPr id="27669" name="TextBox 75"/>
          <p:cNvSpPr txBox="1">
            <a:spLocks noChangeArrowheads="1"/>
          </p:cNvSpPr>
          <p:nvPr/>
        </p:nvSpPr>
        <p:spPr bwMode="auto">
          <a:xfrm>
            <a:off x="3733800" y="3581400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&lt;0:63&gt;</a:t>
            </a:r>
          </a:p>
        </p:txBody>
      </p:sp>
      <p:sp>
        <p:nvSpPr>
          <p:cNvPr id="79" name="Right Brace 78"/>
          <p:cNvSpPr/>
          <p:nvPr/>
        </p:nvSpPr>
        <p:spPr>
          <a:xfrm rot="5400000">
            <a:off x="3390900" y="3009900"/>
            <a:ext cx="533400" cy="5791200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671" name="TextBox 87"/>
          <p:cNvSpPr txBox="1">
            <a:spLocks noChangeArrowheads="1"/>
          </p:cNvSpPr>
          <p:nvPr/>
        </p:nvSpPr>
        <p:spPr bwMode="auto">
          <a:xfrm>
            <a:off x="2667000" y="61722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  <a:latin typeface="Calibri" charset="0"/>
              </a:rPr>
              <a:t>Memory channel</a:t>
            </a:r>
          </a:p>
        </p:txBody>
      </p:sp>
    </p:spTree>
    <p:extLst>
      <p:ext uri="{BB962C8B-B14F-4D97-AF65-F5344CB8AC3E}">
        <p14:creationId xmlns:p14="http://schemas.microsoft.com/office/powerpoint/2010/main" val="2004699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Breaking down a Rank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2895600"/>
            <a:ext cx="12954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>
                <a:solidFill>
                  <a:prstClr val="white"/>
                </a:solidFill>
                <a:latin typeface="Calibri"/>
              </a:rPr>
              <a:t>Rank 0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066800" y="3579813"/>
            <a:ext cx="457200" cy="3810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hape 9"/>
          <p:cNvCxnSpPr>
            <a:cxnSpLocks noChangeShapeType="1"/>
          </p:cNvCxnSpPr>
          <p:nvPr/>
        </p:nvCxnSpPr>
        <p:spPr bwMode="auto">
          <a:xfrm rot="5400000" flipH="1" flipV="1">
            <a:off x="745332" y="3809206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9702" name="TextBox 7"/>
          <p:cNvSpPr txBox="1">
            <a:spLocks noChangeArrowheads="1"/>
          </p:cNvSpPr>
          <p:nvPr/>
        </p:nvSpPr>
        <p:spPr bwMode="auto">
          <a:xfrm>
            <a:off x="1295400" y="3592513"/>
            <a:ext cx="990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&lt;0:63&gt;</a:t>
            </a:r>
          </a:p>
        </p:txBody>
      </p:sp>
      <p:cxnSp>
        <p:nvCxnSpPr>
          <p:cNvPr id="11" name="Straight Connector 10"/>
          <p:cNvCxnSpPr>
            <a:stCxn id="23" idx="0"/>
            <a:endCxn id="43" idx="1"/>
          </p:cNvCxnSpPr>
          <p:nvPr/>
        </p:nvCxnSpPr>
        <p:spPr>
          <a:xfrm rot="5400000" flipH="1" flipV="1">
            <a:off x="2353469" y="1048544"/>
            <a:ext cx="331787" cy="2447925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3" idx="4"/>
            <a:endCxn id="43" idx="3"/>
          </p:cNvCxnSpPr>
          <p:nvPr/>
        </p:nvCxnSpPr>
        <p:spPr>
          <a:xfrm rot="16200000" flipH="1">
            <a:off x="2162969" y="3704431"/>
            <a:ext cx="712788" cy="2447925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038600" y="2362200"/>
            <a:ext cx="6096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>
                <a:solidFill>
                  <a:prstClr val="white"/>
                </a:solidFill>
                <a:latin typeface="Calibri"/>
              </a:rPr>
              <a:t>Chip 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876800" y="2362200"/>
            <a:ext cx="6096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>
                <a:solidFill>
                  <a:prstClr val="white"/>
                </a:solidFill>
                <a:latin typeface="Calibri"/>
              </a:rPr>
              <a:t>Chip 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086600" y="2362200"/>
            <a:ext cx="6096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>
                <a:solidFill>
                  <a:prstClr val="white"/>
                </a:solidFill>
                <a:latin typeface="Calibri"/>
              </a:rPr>
              <a:t>Chip 7</a:t>
            </a:r>
          </a:p>
        </p:txBody>
      </p:sp>
      <p:sp>
        <p:nvSpPr>
          <p:cNvPr id="23" name="Oval 22"/>
          <p:cNvSpPr/>
          <p:nvPr/>
        </p:nvSpPr>
        <p:spPr>
          <a:xfrm>
            <a:off x="228600" y="2438400"/>
            <a:ext cx="2133600" cy="21336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709" name="TextBox 29"/>
          <p:cNvSpPr txBox="1">
            <a:spLocks noChangeArrowheads="1"/>
          </p:cNvSpPr>
          <p:nvPr/>
        </p:nvSpPr>
        <p:spPr bwMode="auto">
          <a:xfrm>
            <a:off x="5638800" y="2209800"/>
            <a:ext cx="1219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5600">
                <a:solidFill>
                  <a:srgbClr val="000000"/>
                </a:solidFill>
                <a:latin typeface="Calibri" charset="0"/>
              </a:rPr>
              <a:t>. . .</a:t>
            </a:r>
          </a:p>
        </p:txBody>
      </p:sp>
      <p:cxnSp>
        <p:nvCxnSpPr>
          <p:cNvPr id="31" name="Shape 9"/>
          <p:cNvCxnSpPr>
            <a:cxnSpLocks noChangeShapeType="1"/>
          </p:cNvCxnSpPr>
          <p:nvPr/>
        </p:nvCxnSpPr>
        <p:spPr bwMode="auto">
          <a:xfrm rot="5400000" flipH="1" flipV="1">
            <a:off x="3810794" y="3885406"/>
            <a:ext cx="10668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9711" name="TextBox 31"/>
          <p:cNvSpPr txBox="1">
            <a:spLocks noChangeArrowheads="1"/>
          </p:cNvSpPr>
          <p:nvPr/>
        </p:nvSpPr>
        <p:spPr bwMode="auto">
          <a:xfrm rot="-5400000">
            <a:off x="3663157" y="3663156"/>
            <a:ext cx="990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&lt;0:7&gt;</a:t>
            </a:r>
          </a:p>
        </p:txBody>
      </p:sp>
      <p:cxnSp>
        <p:nvCxnSpPr>
          <p:cNvPr id="34" name="Shape 9"/>
          <p:cNvCxnSpPr>
            <a:cxnSpLocks noChangeShapeType="1"/>
          </p:cNvCxnSpPr>
          <p:nvPr/>
        </p:nvCxnSpPr>
        <p:spPr bwMode="auto">
          <a:xfrm rot="5400000" flipH="1" flipV="1">
            <a:off x="4647407" y="3885406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9713" name="TextBox 34"/>
          <p:cNvSpPr txBox="1">
            <a:spLocks noChangeArrowheads="1"/>
          </p:cNvSpPr>
          <p:nvPr/>
        </p:nvSpPr>
        <p:spPr bwMode="auto">
          <a:xfrm rot="-5400000">
            <a:off x="4499769" y="3663156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&lt;8:15&gt;</a:t>
            </a:r>
          </a:p>
        </p:txBody>
      </p:sp>
      <p:cxnSp>
        <p:nvCxnSpPr>
          <p:cNvPr id="36" name="Shape 9"/>
          <p:cNvCxnSpPr>
            <a:cxnSpLocks noChangeShapeType="1"/>
          </p:cNvCxnSpPr>
          <p:nvPr/>
        </p:nvCxnSpPr>
        <p:spPr bwMode="auto">
          <a:xfrm rot="5400000" flipH="1" flipV="1">
            <a:off x="6857207" y="3885406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9715" name="TextBox 36"/>
          <p:cNvSpPr txBox="1">
            <a:spLocks noChangeArrowheads="1"/>
          </p:cNvSpPr>
          <p:nvPr/>
        </p:nvSpPr>
        <p:spPr bwMode="auto">
          <a:xfrm rot="-5400000">
            <a:off x="6709569" y="3663156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&lt;56:63&gt;</a:t>
            </a:r>
          </a:p>
        </p:txBody>
      </p:sp>
      <p:cxnSp>
        <p:nvCxnSpPr>
          <p:cNvPr id="38" name="Shape 9"/>
          <p:cNvCxnSpPr>
            <a:cxnSpLocks noChangeShapeType="1"/>
          </p:cNvCxnSpPr>
          <p:nvPr/>
        </p:nvCxnSpPr>
        <p:spPr bwMode="auto">
          <a:xfrm>
            <a:off x="4343400" y="4419600"/>
            <a:ext cx="30480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1" name="Shape 9"/>
          <p:cNvCxnSpPr>
            <a:cxnSpLocks noChangeShapeType="1"/>
          </p:cNvCxnSpPr>
          <p:nvPr/>
        </p:nvCxnSpPr>
        <p:spPr bwMode="auto">
          <a:xfrm rot="5400000" flipH="1" flipV="1">
            <a:off x="5317332" y="4952206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9718" name="TextBox 41"/>
          <p:cNvSpPr txBox="1">
            <a:spLocks noChangeArrowheads="1"/>
          </p:cNvSpPr>
          <p:nvPr/>
        </p:nvSpPr>
        <p:spPr bwMode="auto">
          <a:xfrm>
            <a:off x="5867400" y="48006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Data &lt;0:63&gt;</a:t>
            </a:r>
          </a:p>
        </p:txBody>
      </p:sp>
      <p:sp>
        <p:nvSpPr>
          <p:cNvPr id="43" name="Oval 42"/>
          <p:cNvSpPr/>
          <p:nvPr/>
        </p:nvSpPr>
        <p:spPr>
          <a:xfrm>
            <a:off x="2895600" y="1447800"/>
            <a:ext cx="5791200" cy="44958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4" name="Picture 8" descr="DIMM_crop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15" y="2737452"/>
            <a:ext cx="18288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34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9709" grpId="0"/>
      <p:bldP spid="29711" grpId="0"/>
      <p:bldP spid="29713" grpId="0"/>
      <p:bldP spid="29715" grpId="0"/>
      <p:bldP spid="29718" grpId="0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9"/>
          <p:cNvCxnSpPr>
            <a:cxnSpLocks noChangeShapeType="1"/>
          </p:cNvCxnSpPr>
          <p:nvPr/>
        </p:nvCxnSpPr>
        <p:spPr bwMode="auto">
          <a:xfrm rot="16200000" flipV="1">
            <a:off x="5143500" y="4152900"/>
            <a:ext cx="914400" cy="381000"/>
          </a:xfrm>
          <a:prstGeom prst="bentConnector3">
            <a:avLst>
              <a:gd name="adj1" fmla="val 5813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8" name="Shape 9"/>
          <p:cNvCxnSpPr>
            <a:cxnSpLocks noChangeShapeType="1"/>
          </p:cNvCxnSpPr>
          <p:nvPr/>
        </p:nvCxnSpPr>
        <p:spPr bwMode="auto">
          <a:xfrm rot="16200000" flipV="1">
            <a:off x="5562600" y="3810000"/>
            <a:ext cx="1752600" cy="22860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07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Breaking down a Chip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5400" y="2590800"/>
            <a:ext cx="609600" cy="990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>
                <a:solidFill>
                  <a:prstClr val="white"/>
                </a:solidFill>
                <a:latin typeface="Calibri"/>
              </a:rPr>
              <a:t>Chip 0</a:t>
            </a:r>
          </a:p>
        </p:txBody>
      </p:sp>
      <p:cxnSp>
        <p:nvCxnSpPr>
          <p:cNvPr id="6" name="Shape 9"/>
          <p:cNvCxnSpPr>
            <a:cxnSpLocks noChangeShapeType="1"/>
          </p:cNvCxnSpPr>
          <p:nvPr/>
        </p:nvCxnSpPr>
        <p:spPr bwMode="auto">
          <a:xfrm rot="5400000" flipH="1" flipV="1">
            <a:off x="1056482" y="4114006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0727" name="TextBox 6"/>
          <p:cNvSpPr txBox="1">
            <a:spLocks noChangeArrowheads="1"/>
          </p:cNvSpPr>
          <p:nvPr/>
        </p:nvSpPr>
        <p:spPr bwMode="auto">
          <a:xfrm rot="-5400000">
            <a:off x="908844" y="3891756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&lt;0:7&gt;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638800" y="1720850"/>
          <a:ext cx="1249404" cy="119380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8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896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638800" y="17208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86400" y="18732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34000" y="20256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81600" y="21780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5029200" y="2330450"/>
          <a:ext cx="1249404" cy="119380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8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896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17" marR="9141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5029200" y="23304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76800" y="24828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24400" y="26352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5400000" flipH="1" flipV="1">
            <a:off x="4457700" y="1758950"/>
            <a:ext cx="990600" cy="91440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38" name="TextBox 30"/>
          <p:cNvSpPr txBox="1">
            <a:spLocks noChangeArrowheads="1"/>
          </p:cNvSpPr>
          <p:nvPr/>
        </p:nvSpPr>
        <p:spPr bwMode="auto">
          <a:xfrm rot="-2834338">
            <a:off x="4279106" y="1861344"/>
            <a:ext cx="1081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  <a:latin typeface="Calibri" charset="0"/>
              </a:rPr>
              <a:t>8 banks</a:t>
            </a:r>
          </a:p>
        </p:txBody>
      </p:sp>
      <p:cxnSp>
        <p:nvCxnSpPr>
          <p:cNvPr id="34" name="Shape 9"/>
          <p:cNvCxnSpPr>
            <a:cxnSpLocks noChangeShapeType="1"/>
            <a:endCxn id="22" idx="2"/>
          </p:cNvCxnSpPr>
          <p:nvPr/>
        </p:nvCxnSpPr>
        <p:spPr bwMode="auto">
          <a:xfrm rot="16200000" flipV="1">
            <a:off x="5032375" y="4194175"/>
            <a:ext cx="793750" cy="419100"/>
          </a:xfrm>
          <a:prstGeom prst="bentConnector3">
            <a:avLst>
              <a:gd name="adj1" fmla="val 5187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4572000" y="278765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>
                <a:solidFill>
                  <a:prstClr val="white"/>
                </a:solidFill>
                <a:latin typeface="Calibri"/>
              </a:rPr>
              <a:t>Bank 0</a:t>
            </a:r>
          </a:p>
        </p:txBody>
      </p:sp>
      <p:sp>
        <p:nvSpPr>
          <p:cNvPr id="32" name="Diagonal Stripe 31"/>
          <p:cNvSpPr/>
          <p:nvPr/>
        </p:nvSpPr>
        <p:spPr>
          <a:xfrm rot="13500000">
            <a:off x="5675313" y="4303713"/>
            <a:ext cx="914400" cy="914400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842" name="TextBox 55"/>
          <p:cNvSpPr txBox="1">
            <a:spLocks noChangeArrowheads="1"/>
          </p:cNvSpPr>
          <p:nvPr/>
        </p:nvSpPr>
        <p:spPr bwMode="auto">
          <a:xfrm>
            <a:off x="5410200" y="3990975"/>
            <a:ext cx="533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>
                <a:solidFill>
                  <a:srgbClr val="C0504D"/>
                </a:solidFill>
                <a:latin typeface="Calibri" charset="0"/>
              </a:rPr>
              <a:t>&lt;0:7&gt;</a:t>
            </a:r>
          </a:p>
        </p:txBody>
      </p:sp>
      <p:sp>
        <p:nvSpPr>
          <p:cNvPr id="30843" name="TextBox 56"/>
          <p:cNvSpPr txBox="1">
            <a:spLocks noChangeArrowheads="1"/>
          </p:cNvSpPr>
          <p:nvPr/>
        </p:nvSpPr>
        <p:spPr bwMode="auto">
          <a:xfrm>
            <a:off x="5105400" y="4419600"/>
            <a:ext cx="533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>
                <a:solidFill>
                  <a:srgbClr val="C0504D"/>
                </a:solidFill>
                <a:latin typeface="Calibri" charset="0"/>
              </a:rPr>
              <a:t>&lt;0:7&gt;</a:t>
            </a:r>
          </a:p>
        </p:txBody>
      </p:sp>
      <p:sp>
        <p:nvSpPr>
          <p:cNvPr id="30844" name="TextBox 57"/>
          <p:cNvSpPr txBox="1">
            <a:spLocks noChangeArrowheads="1"/>
          </p:cNvSpPr>
          <p:nvPr/>
        </p:nvSpPr>
        <p:spPr bwMode="auto">
          <a:xfrm>
            <a:off x="6324600" y="3686175"/>
            <a:ext cx="533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>
                <a:solidFill>
                  <a:srgbClr val="C0504D"/>
                </a:solidFill>
                <a:latin typeface="Calibri" charset="0"/>
              </a:rPr>
              <a:t>&lt;0:7&gt;</a:t>
            </a:r>
          </a:p>
        </p:txBody>
      </p:sp>
      <p:sp>
        <p:nvSpPr>
          <p:cNvPr id="30845" name="TextBox 59"/>
          <p:cNvSpPr txBox="1">
            <a:spLocks noChangeArrowheads="1"/>
          </p:cNvSpPr>
          <p:nvPr/>
        </p:nvSpPr>
        <p:spPr bwMode="auto">
          <a:xfrm>
            <a:off x="5791200" y="40386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3200">
                <a:solidFill>
                  <a:srgbClr val="C0504D"/>
                </a:solidFill>
                <a:latin typeface="Calibri" charset="0"/>
              </a:rPr>
              <a:t>...</a:t>
            </a:r>
          </a:p>
        </p:txBody>
      </p:sp>
      <p:cxnSp>
        <p:nvCxnSpPr>
          <p:cNvPr id="61" name="Shape 9"/>
          <p:cNvCxnSpPr>
            <a:cxnSpLocks noChangeShapeType="1"/>
          </p:cNvCxnSpPr>
          <p:nvPr/>
        </p:nvCxnSpPr>
        <p:spPr bwMode="auto">
          <a:xfrm rot="5400000" flipH="1" flipV="1">
            <a:off x="5628482" y="5638006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0847" name="TextBox 61"/>
          <p:cNvSpPr txBox="1">
            <a:spLocks noChangeArrowheads="1"/>
          </p:cNvSpPr>
          <p:nvPr/>
        </p:nvSpPr>
        <p:spPr bwMode="auto">
          <a:xfrm rot="-5400000">
            <a:off x="5480844" y="5415756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&lt;0:7&gt;</a:t>
            </a:r>
          </a:p>
        </p:txBody>
      </p:sp>
      <p:sp>
        <p:nvSpPr>
          <p:cNvPr id="64" name="Oval 63"/>
          <p:cNvSpPr/>
          <p:nvPr/>
        </p:nvSpPr>
        <p:spPr>
          <a:xfrm>
            <a:off x="533400" y="2286000"/>
            <a:ext cx="2133600" cy="25146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3429000" y="1295400"/>
            <a:ext cx="5257800" cy="50292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6" name="Straight Connector 65"/>
          <p:cNvCxnSpPr>
            <a:stCxn id="64" idx="0"/>
            <a:endCxn id="65" idx="1"/>
          </p:cNvCxnSpPr>
          <p:nvPr/>
        </p:nvCxnSpPr>
        <p:spPr>
          <a:xfrm rot="5400000" flipH="1" flipV="1">
            <a:off x="2772569" y="859631"/>
            <a:ext cx="254000" cy="2598738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4" idx="4"/>
            <a:endCxn id="65" idx="3"/>
          </p:cNvCxnSpPr>
          <p:nvPr/>
        </p:nvCxnSpPr>
        <p:spPr>
          <a:xfrm rot="16200000" flipH="1">
            <a:off x="2505869" y="3894931"/>
            <a:ext cx="787400" cy="2598738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366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hape 9"/>
          <p:cNvCxnSpPr>
            <a:cxnSpLocks noChangeShapeType="1"/>
          </p:cNvCxnSpPr>
          <p:nvPr/>
        </p:nvCxnSpPr>
        <p:spPr bwMode="auto">
          <a:xfrm rot="5400000" flipH="1" flipV="1">
            <a:off x="6172200" y="4497388"/>
            <a:ext cx="990600" cy="99060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17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Breaking down a Bank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2514600"/>
            <a:ext cx="1295400" cy="1219200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>
                <a:solidFill>
                  <a:prstClr val="white"/>
                </a:solidFill>
                <a:latin typeface="Calibri"/>
              </a:rPr>
              <a:t>Bank 0</a:t>
            </a:r>
          </a:p>
        </p:txBody>
      </p:sp>
      <p:cxnSp>
        <p:nvCxnSpPr>
          <p:cNvPr id="10" name="Shape 9"/>
          <p:cNvCxnSpPr>
            <a:cxnSpLocks noChangeShapeType="1"/>
          </p:cNvCxnSpPr>
          <p:nvPr/>
        </p:nvCxnSpPr>
        <p:spPr bwMode="auto">
          <a:xfrm rot="5400000" flipH="1" flipV="1">
            <a:off x="904082" y="4266406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1750" name="TextBox 10"/>
          <p:cNvSpPr txBox="1">
            <a:spLocks noChangeArrowheads="1"/>
          </p:cNvSpPr>
          <p:nvPr/>
        </p:nvSpPr>
        <p:spPr bwMode="auto">
          <a:xfrm rot="-5400000">
            <a:off x="756444" y="4044156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&lt;0:7&gt;</a:t>
            </a:r>
          </a:p>
        </p:txBody>
      </p:sp>
      <p:sp>
        <p:nvSpPr>
          <p:cNvPr id="31751" name="TextBox 11"/>
          <p:cNvSpPr txBox="1">
            <a:spLocks noChangeArrowheads="1"/>
          </p:cNvSpPr>
          <p:nvPr/>
        </p:nvSpPr>
        <p:spPr bwMode="auto">
          <a:xfrm>
            <a:off x="7467600" y="3659188"/>
            <a:ext cx="685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 b="0">
                <a:solidFill>
                  <a:srgbClr val="4F81BD"/>
                </a:solidFill>
                <a:latin typeface="Calibri" charset="0"/>
              </a:rPr>
              <a:t>row 0</a:t>
            </a:r>
          </a:p>
        </p:txBody>
      </p:sp>
      <p:sp>
        <p:nvSpPr>
          <p:cNvPr id="31752" name="TextBox 13"/>
          <p:cNvSpPr txBox="1">
            <a:spLocks noChangeArrowheads="1"/>
          </p:cNvSpPr>
          <p:nvPr/>
        </p:nvSpPr>
        <p:spPr bwMode="auto">
          <a:xfrm>
            <a:off x="7467600" y="21336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 b="0" dirty="0">
                <a:solidFill>
                  <a:srgbClr val="4F81BD"/>
                </a:solidFill>
                <a:latin typeface="Calibri" charset="0"/>
              </a:rPr>
              <a:t>row 16k-1</a:t>
            </a:r>
          </a:p>
        </p:txBody>
      </p:sp>
      <p:sp>
        <p:nvSpPr>
          <p:cNvPr id="31753" name="TextBox 17"/>
          <p:cNvSpPr txBox="1">
            <a:spLocks noChangeArrowheads="1"/>
          </p:cNvSpPr>
          <p:nvPr/>
        </p:nvSpPr>
        <p:spPr bwMode="auto">
          <a:xfrm rot="5400000">
            <a:off x="7378700" y="2757488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3200">
                <a:solidFill>
                  <a:srgbClr val="4F81BD"/>
                </a:solidFill>
                <a:latin typeface="Calibri" charset="0"/>
              </a:rPr>
              <a:t>...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38600" y="1557338"/>
            <a:ext cx="3276600" cy="1587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5" name="TextBox 20"/>
          <p:cNvSpPr txBox="1">
            <a:spLocks noChangeArrowheads="1"/>
          </p:cNvSpPr>
          <p:nvPr/>
        </p:nvSpPr>
        <p:spPr bwMode="auto">
          <a:xfrm>
            <a:off x="5181600" y="1219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 b="0">
                <a:solidFill>
                  <a:srgbClr val="4F81BD"/>
                </a:solidFill>
                <a:latin typeface="Calibri" charset="0"/>
              </a:rPr>
              <a:t>2kB</a:t>
            </a:r>
          </a:p>
        </p:txBody>
      </p:sp>
      <p:cxnSp>
        <p:nvCxnSpPr>
          <p:cNvPr id="22" name="Shape 9"/>
          <p:cNvCxnSpPr>
            <a:cxnSpLocks noChangeShapeType="1"/>
          </p:cNvCxnSpPr>
          <p:nvPr/>
        </p:nvCxnSpPr>
        <p:spPr bwMode="auto">
          <a:xfrm rot="16200000" flipV="1">
            <a:off x="4267200" y="4497388"/>
            <a:ext cx="990600" cy="99060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1757" name="TextBox 22"/>
          <p:cNvSpPr txBox="1">
            <a:spLocks noChangeArrowheads="1"/>
          </p:cNvSpPr>
          <p:nvPr/>
        </p:nvSpPr>
        <p:spPr bwMode="auto">
          <a:xfrm>
            <a:off x="3810000" y="4584700"/>
            <a:ext cx="45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1B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060825" y="1968500"/>
            <a:ext cx="381000" cy="1588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9" name="TextBox 26"/>
          <p:cNvSpPr txBox="1">
            <a:spLocks noChangeArrowheads="1"/>
          </p:cNvSpPr>
          <p:nvPr/>
        </p:nvSpPr>
        <p:spPr bwMode="auto">
          <a:xfrm>
            <a:off x="3679825" y="1601788"/>
            <a:ext cx="11064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 b="0">
                <a:solidFill>
                  <a:srgbClr val="4F81BD"/>
                </a:solidFill>
                <a:latin typeface="Calibri" charset="0"/>
              </a:rPr>
              <a:t>1B (column)</a:t>
            </a:r>
          </a:p>
        </p:txBody>
      </p:sp>
      <p:cxnSp>
        <p:nvCxnSpPr>
          <p:cNvPr id="35" name="Shape 9"/>
          <p:cNvCxnSpPr>
            <a:cxnSpLocks noChangeShapeType="1"/>
          </p:cNvCxnSpPr>
          <p:nvPr/>
        </p:nvCxnSpPr>
        <p:spPr bwMode="auto">
          <a:xfrm rot="16200000" flipV="1">
            <a:off x="4533900" y="4611688"/>
            <a:ext cx="990600" cy="762000"/>
          </a:xfrm>
          <a:prstGeom prst="bentConnector3">
            <a:avLst>
              <a:gd name="adj1" fmla="val 65759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038600" y="2090738"/>
          <a:ext cx="3332160" cy="24495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1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6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89902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902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902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902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91431" marR="91431" marT="45724" marB="4572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902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31" marR="91431" marT="45724" marB="45724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817" name="TextBox 40"/>
          <p:cNvSpPr txBox="1">
            <a:spLocks noChangeArrowheads="1"/>
          </p:cNvSpPr>
          <p:nvPr/>
        </p:nvSpPr>
        <p:spPr bwMode="auto">
          <a:xfrm>
            <a:off x="4800600" y="4497388"/>
            <a:ext cx="457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1B</a:t>
            </a:r>
          </a:p>
        </p:txBody>
      </p:sp>
      <p:sp>
        <p:nvSpPr>
          <p:cNvPr id="31818" name="Rectangle 43"/>
          <p:cNvSpPr>
            <a:spLocks noChangeArrowheads="1"/>
          </p:cNvSpPr>
          <p:nvPr/>
        </p:nvSpPr>
        <p:spPr bwMode="auto">
          <a:xfrm>
            <a:off x="4953000" y="4065588"/>
            <a:ext cx="1506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200">
                <a:solidFill>
                  <a:srgbClr val="000000"/>
                </a:solidFill>
                <a:latin typeface="Calibri" charset="0"/>
                <a:ea typeface="ＭＳ Ｐゴシック" charset="0"/>
              </a:rPr>
              <a:t>Row-buffer</a:t>
            </a:r>
          </a:p>
        </p:txBody>
      </p:sp>
      <p:sp>
        <p:nvSpPr>
          <p:cNvPr id="31819" name="TextBox 46"/>
          <p:cNvSpPr txBox="1">
            <a:spLocks noChangeArrowheads="1"/>
          </p:cNvSpPr>
          <p:nvPr/>
        </p:nvSpPr>
        <p:spPr bwMode="auto">
          <a:xfrm>
            <a:off x="7162800" y="4573588"/>
            <a:ext cx="457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1B</a:t>
            </a:r>
          </a:p>
        </p:txBody>
      </p:sp>
      <p:sp>
        <p:nvSpPr>
          <p:cNvPr id="31820" name="TextBox 48"/>
          <p:cNvSpPr txBox="1">
            <a:spLocks noChangeArrowheads="1"/>
          </p:cNvSpPr>
          <p:nvPr/>
        </p:nvSpPr>
        <p:spPr bwMode="auto">
          <a:xfrm>
            <a:off x="5410200" y="4802188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3200">
                <a:solidFill>
                  <a:srgbClr val="C0504D"/>
                </a:solidFill>
                <a:latin typeface="Calibri" charset="0"/>
              </a:rPr>
              <a:t>...</a:t>
            </a:r>
          </a:p>
        </p:txBody>
      </p:sp>
      <p:cxnSp>
        <p:nvCxnSpPr>
          <p:cNvPr id="50" name="Shape 9"/>
          <p:cNvCxnSpPr>
            <a:cxnSpLocks noChangeShapeType="1"/>
          </p:cNvCxnSpPr>
          <p:nvPr/>
        </p:nvCxnSpPr>
        <p:spPr bwMode="auto">
          <a:xfrm rot="5400000" flipH="1" flipV="1">
            <a:off x="5318919" y="6134894"/>
            <a:ext cx="8382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1822" name="TextBox 50"/>
          <p:cNvSpPr txBox="1">
            <a:spLocks noChangeArrowheads="1"/>
          </p:cNvSpPr>
          <p:nvPr/>
        </p:nvSpPr>
        <p:spPr bwMode="auto">
          <a:xfrm rot="-5400000">
            <a:off x="5110957" y="5950744"/>
            <a:ext cx="838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&lt;0:7&gt;</a:t>
            </a:r>
          </a:p>
        </p:txBody>
      </p:sp>
      <p:sp>
        <p:nvSpPr>
          <p:cNvPr id="28" name="Diagonal Stripe 27"/>
          <p:cNvSpPr/>
          <p:nvPr/>
        </p:nvSpPr>
        <p:spPr>
          <a:xfrm rot="13500000">
            <a:off x="5294313" y="4991100"/>
            <a:ext cx="914400" cy="914400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04800" y="2057400"/>
            <a:ext cx="2286000" cy="28956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124200" y="1219200"/>
            <a:ext cx="5410200" cy="54102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58" name="Straight Connector 57"/>
          <p:cNvCxnSpPr>
            <a:stCxn id="56" idx="0"/>
          </p:cNvCxnSpPr>
          <p:nvPr/>
        </p:nvCxnSpPr>
        <p:spPr>
          <a:xfrm rot="5400000" flipH="1" flipV="1">
            <a:off x="2133600" y="762000"/>
            <a:ext cx="609600" cy="198120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6" idx="4"/>
          </p:cNvCxnSpPr>
          <p:nvPr/>
        </p:nvCxnSpPr>
        <p:spPr>
          <a:xfrm rot="16200000" flipH="1">
            <a:off x="1714500" y="4686300"/>
            <a:ext cx="1295400" cy="182880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730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Memory subsystem organization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Memory subsystem organization</a:t>
            </a:r>
          </a:p>
          <a:p>
            <a:pPr lvl="1"/>
            <a:r>
              <a:rPr lang="en-US" dirty="0">
                <a:latin typeface="Calibri" charset="0"/>
              </a:rPr>
              <a:t>Channel</a:t>
            </a:r>
          </a:p>
          <a:p>
            <a:pPr lvl="1"/>
            <a:r>
              <a:rPr lang="en-US" dirty="0">
                <a:latin typeface="Calibri" charset="0"/>
              </a:rPr>
              <a:t>DIMM</a:t>
            </a:r>
          </a:p>
          <a:p>
            <a:pPr lvl="1"/>
            <a:r>
              <a:rPr lang="en-US" dirty="0">
                <a:latin typeface="Calibri" charset="0"/>
              </a:rPr>
              <a:t>Rank</a:t>
            </a:r>
          </a:p>
          <a:p>
            <a:pPr lvl="1"/>
            <a:r>
              <a:rPr lang="en-US" dirty="0">
                <a:latin typeface="Calibri" charset="0"/>
              </a:rPr>
              <a:t>Chip</a:t>
            </a:r>
          </a:p>
          <a:p>
            <a:pPr lvl="1"/>
            <a:r>
              <a:rPr lang="en-US" dirty="0">
                <a:latin typeface="Calibri" charset="0"/>
              </a:rPr>
              <a:t>Bank</a:t>
            </a:r>
          </a:p>
          <a:p>
            <a:pPr lvl="1"/>
            <a:r>
              <a:rPr lang="en-US" dirty="0">
                <a:latin typeface="Calibri" charset="0"/>
              </a:rPr>
              <a:t>Row/Column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971800" y="2209800"/>
            <a:ext cx="1981200" cy="2971800"/>
            <a:chOff x="2971800" y="2209800"/>
            <a:chExt cx="1981200" cy="2971800"/>
          </a:xfrm>
        </p:grpSpPr>
        <p:sp>
          <p:nvSpPr>
            <p:cNvPr id="5" name="Flowchart: Merge 4"/>
            <p:cNvSpPr/>
            <p:nvPr/>
          </p:nvSpPr>
          <p:spPr>
            <a:xfrm>
              <a:off x="2971800" y="2209800"/>
              <a:ext cx="1981200" cy="2971800"/>
            </a:xfrm>
            <a:prstGeom prst="flowChartMerg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Flowchart: Merge 7"/>
            <p:cNvSpPr/>
            <p:nvPr/>
          </p:nvSpPr>
          <p:spPr>
            <a:xfrm>
              <a:off x="3124200" y="2667000"/>
              <a:ext cx="1676400" cy="2514600"/>
            </a:xfrm>
            <a:prstGeom prst="flowChartMerge">
              <a:avLst/>
            </a:prstGeom>
            <a:solidFill>
              <a:srgbClr val="00B050"/>
            </a:solidFill>
            <a:ln>
              <a:solidFill>
                <a:srgbClr val="004C2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Flowchart: Merge 8"/>
            <p:cNvSpPr/>
            <p:nvPr/>
          </p:nvSpPr>
          <p:spPr>
            <a:xfrm>
              <a:off x="3276600" y="3124200"/>
              <a:ext cx="1371600" cy="2057400"/>
            </a:xfrm>
            <a:prstGeom prst="flowChartMerg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Flowchart: Merge 9"/>
            <p:cNvSpPr/>
            <p:nvPr/>
          </p:nvSpPr>
          <p:spPr>
            <a:xfrm>
              <a:off x="3429000" y="3581400"/>
              <a:ext cx="1066800" cy="1600200"/>
            </a:xfrm>
            <a:prstGeom prst="flowChartMerg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Flowchart: Merge 10"/>
            <p:cNvSpPr/>
            <p:nvPr/>
          </p:nvSpPr>
          <p:spPr>
            <a:xfrm>
              <a:off x="3581400" y="4038600"/>
              <a:ext cx="762000" cy="1143000"/>
            </a:xfrm>
            <a:prstGeom prst="flowChartMerg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Flowchart: Merge 11"/>
            <p:cNvSpPr/>
            <p:nvPr/>
          </p:nvSpPr>
          <p:spPr>
            <a:xfrm>
              <a:off x="3733800" y="4495800"/>
              <a:ext cx="457200" cy="685800"/>
            </a:xfrm>
            <a:prstGeom prst="flowChartMerg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507143" y="5562600"/>
            <a:ext cx="5105400" cy="685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07143" y="5562600"/>
            <a:ext cx="5105400" cy="685800"/>
            <a:chOff x="3657600" y="5562600"/>
            <a:chExt cx="5105400" cy="685800"/>
          </a:xfrm>
        </p:grpSpPr>
        <p:sp>
          <p:nvSpPr>
            <p:cNvPr id="3" name="Rectangle 2"/>
            <p:cNvSpPr/>
            <p:nvPr/>
          </p:nvSpPr>
          <p:spPr>
            <a:xfrm>
              <a:off x="3657600" y="5562600"/>
              <a:ext cx="914400" cy="6858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0" dirty="0" err="1">
                  <a:solidFill>
                    <a:schemeClr val="tx1"/>
                  </a:solidFill>
                </a:rPr>
                <a:t>Ch</a:t>
              </a:r>
              <a:endParaRPr lang="en-US" b="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72000" y="5562600"/>
              <a:ext cx="762000" cy="6858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0" dirty="0" err="1">
                  <a:solidFill>
                    <a:schemeClr val="tx1"/>
                  </a:solidFill>
                </a:rPr>
                <a:t>Rk</a:t>
              </a:r>
              <a:endParaRPr lang="en-US" b="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34000" y="5562600"/>
              <a:ext cx="533400" cy="6858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0" dirty="0">
                  <a:solidFill>
                    <a:schemeClr val="tx1"/>
                  </a:solidFill>
                </a:rPr>
                <a:t>D</a:t>
              </a:r>
              <a:endParaRPr lang="en-US" b="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67400" y="5562600"/>
              <a:ext cx="1143000" cy="6858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0" dirty="0">
                  <a:solidFill>
                    <a:schemeClr val="tx1"/>
                  </a:solidFill>
                </a:rPr>
                <a:t>Row</a:t>
              </a:r>
              <a:endParaRPr lang="en-US" b="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10400" y="5562600"/>
              <a:ext cx="914400" cy="6858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0" dirty="0">
                  <a:solidFill>
                    <a:schemeClr val="tx1"/>
                  </a:solidFill>
                </a:rPr>
                <a:t>Bank</a:t>
              </a:r>
              <a:endParaRPr lang="en-US" b="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924800" y="5562600"/>
              <a:ext cx="838200" cy="6858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0" dirty="0">
                  <a:solidFill>
                    <a:schemeClr val="tx1"/>
                  </a:solidFill>
                </a:rPr>
                <a:t>Col</a:t>
              </a:r>
              <a:endParaRPr lang="en-US" b="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135543" y="57150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Address: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614029" y="5565590"/>
            <a:ext cx="838200" cy="6858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dirty="0">
                <a:solidFill>
                  <a:schemeClr val="tx1"/>
                </a:solidFill>
              </a:rPr>
              <a:t>Dev.</a:t>
            </a:r>
            <a:endParaRPr 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77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Example: Transferring a cache block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2133600"/>
            <a:ext cx="457200" cy="3429000"/>
          </a:xfrm>
          <a:prstGeom prst="rect">
            <a:avLst/>
          </a:prstGeom>
          <a:solidFill>
            <a:srgbClr val="FFD3A7"/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152400" y="1981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600" b="0">
                <a:solidFill>
                  <a:srgbClr val="0000FF"/>
                </a:solidFill>
                <a:latin typeface="Calibri" charset="0"/>
              </a:rPr>
              <a:t>0xFFFF…F</a:t>
            </a:r>
          </a:p>
        </p:txBody>
      </p:sp>
      <p:sp>
        <p:nvSpPr>
          <p:cNvPr id="33797" name="TextBox 5"/>
          <p:cNvSpPr txBox="1">
            <a:spLocks noChangeArrowheads="1"/>
          </p:cNvSpPr>
          <p:nvPr/>
        </p:nvSpPr>
        <p:spPr bwMode="auto">
          <a:xfrm>
            <a:off x="152400" y="5376863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600" b="0">
                <a:solidFill>
                  <a:srgbClr val="0000FF"/>
                </a:solidFill>
                <a:latin typeface="Calibri" charset="0"/>
              </a:rPr>
              <a:t>0x00</a:t>
            </a:r>
          </a:p>
        </p:txBody>
      </p:sp>
      <p:sp>
        <p:nvSpPr>
          <p:cNvPr id="33798" name="TextBox 6"/>
          <p:cNvSpPr txBox="1">
            <a:spLocks noChangeArrowheads="1"/>
          </p:cNvSpPr>
          <p:nvPr/>
        </p:nvSpPr>
        <p:spPr bwMode="auto">
          <a:xfrm>
            <a:off x="152400" y="4267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600" b="0">
                <a:solidFill>
                  <a:srgbClr val="0000FF"/>
                </a:solidFill>
                <a:latin typeface="Calibri" charset="0"/>
              </a:rPr>
              <a:t>0x40</a:t>
            </a:r>
          </a:p>
        </p:txBody>
      </p:sp>
      <p:sp>
        <p:nvSpPr>
          <p:cNvPr id="33799" name="TextBox 7"/>
          <p:cNvSpPr txBox="1">
            <a:spLocks noChangeArrowheads="1"/>
          </p:cNvSpPr>
          <p:nvPr/>
        </p:nvSpPr>
        <p:spPr bwMode="auto">
          <a:xfrm rot="-5400000">
            <a:off x="292100" y="30607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3200">
                <a:solidFill>
                  <a:srgbClr val="0000FF"/>
                </a:solidFill>
                <a:latin typeface="Calibri" charset="0"/>
              </a:rPr>
              <a:t>...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181101" y="4991100"/>
            <a:ext cx="1141412" cy="158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4419600"/>
            <a:ext cx="457200" cy="1143000"/>
          </a:xfrm>
          <a:prstGeom prst="rect">
            <a:avLst/>
          </a:prstGeom>
          <a:solidFill>
            <a:srgbClr val="FFD3A7"/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802" name="TextBox 14"/>
          <p:cNvSpPr txBox="1">
            <a:spLocks noChangeArrowheads="1"/>
          </p:cNvSpPr>
          <p:nvPr/>
        </p:nvSpPr>
        <p:spPr bwMode="auto">
          <a:xfrm>
            <a:off x="17526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000000"/>
                </a:solidFill>
                <a:latin typeface="Calibri" charset="0"/>
              </a:rPr>
              <a:t>64B </a:t>
            </a:r>
          </a:p>
          <a:p>
            <a:pPr algn="ctr" eaLnBrk="1" hangingPunct="1"/>
            <a:r>
              <a:rPr lang="en-US" sz="1600">
                <a:solidFill>
                  <a:srgbClr val="000000"/>
                </a:solidFill>
                <a:latin typeface="Calibri" charset="0"/>
              </a:rPr>
              <a:t>cache block</a:t>
            </a:r>
          </a:p>
        </p:txBody>
      </p:sp>
      <p:sp>
        <p:nvSpPr>
          <p:cNvPr id="33803" name="TextBox 15"/>
          <p:cNvSpPr txBox="1">
            <a:spLocks noChangeArrowheads="1"/>
          </p:cNvSpPr>
          <p:nvPr/>
        </p:nvSpPr>
        <p:spPr bwMode="auto">
          <a:xfrm>
            <a:off x="304800" y="14478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000000"/>
                </a:solidFill>
                <a:latin typeface="Calibri" charset="0"/>
              </a:rPr>
              <a:t>Physical memory space</a:t>
            </a:r>
          </a:p>
        </p:txBody>
      </p:sp>
      <p:pic>
        <p:nvPicPr>
          <p:cNvPr id="33804" name="Picture 53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581400"/>
            <a:ext cx="207168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5" name="Picture 54" descr="nehale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572000"/>
            <a:ext cx="979488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6" name="Picture 55" descr="DIMM_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720975"/>
            <a:ext cx="207168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7" name="Picture 56" descr="DIMM_cro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662363"/>
            <a:ext cx="1295400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8" name="Picture 57" descr="DIMM_cro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824163"/>
            <a:ext cx="1295400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9" name="Shape 58"/>
          <p:cNvCxnSpPr>
            <a:cxnSpLocks noChangeShapeType="1"/>
            <a:stCxn id="33805" idx="3"/>
            <a:endCxn id="33807" idx="2"/>
          </p:cNvCxnSpPr>
          <p:nvPr/>
        </p:nvCxnSpPr>
        <p:spPr bwMode="auto">
          <a:xfrm flipV="1">
            <a:off x="7913688" y="3962400"/>
            <a:ext cx="354012" cy="1098550"/>
          </a:xfrm>
          <a:prstGeom prst="bentConnector2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0" name="Shape 59"/>
          <p:cNvCxnSpPr>
            <a:cxnSpLocks noChangeShapeType="1"/>
            <a:stCxn id="33805" idx="1"/>
            <a:endCxn id="33804" idx="2"/>
          </p:cNvCxnSpPr>
          <p:nvPr/>
        </p:nvCxnSpPr>
        <p:spPr bwMode="auto">
          <a:xfrm rot="10800000">
            <a:off x="6142038" y="4060825"/>
            <a:ext cx="792162" cy="1000125"/>
          </a:xfrm>
          <a:prstGeom prst="bentConnector2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1" name="Shape 16"/>
          <p:cNvCxnSpPr>
            <a:cxnSpLocks noChangeShapeType="1"/>
            <a:stCxn id="33807" idx="0"/>
            <a:endCxn id="33808" idx="2"/>
          </p:cNvCxnSpPr>
          <p:nvPr/>
        </p:nvCxnSpPr>
        <p:spPr bwMode="auto">
          <a:xfrm rot="5400000" flipH="1" flipV="1">
            <a:off x="7999413" y="3394075"/>
            <a:ext cx="538162" cy="1588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2" name="Shape 16"/>
          <p:cNvCxnSpPr>
            <a:cxnSpLocks noChangeShapeType="1"/>
            <a:stCxn id="33804" idx="0"/>
            <a:endCxn id="33806" idx="2"/>
          </p:cNvCxnSpPr>
          <p:nvPr/>
        </p:nvCxnSpPr>
        <p:spPr bwMode="auto">
          <a:xfrm rot="5400000" flipH="1" flipV="1">
            <a:off x="5950744" y="3391694"/>
            <a:ext cx="381000" cy="1588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3" name="Rectangle 62"/>
          <p:cNvSpPr/>
          <p:nvPr/>
        </p:nvSpPr>
        <p:spPr>
          <a:xfrm>
            <a:off x="4876800" y="2514600"/>
            <a:ext cx="2514600" cy="175260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814" name="TextBox 63"/>
          <p:cNvSpPr txBox="1">
            <a:spLocks noChangeArrowheads="1"/>
          </p:cNvSpPr>
          <p:nvPr/>
        </p:nvSpPr>
        <p:spPr bwMode="auto">
          <a:xfrm>
            <a:off x="5195888" y="2133600"/>
            <a:ext cx="190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Channel 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029200" y="3505200"/>
            <a:ext cx="2209800" cy="609600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816" name="TextBox 67"/>
          <p:cNvSpPr txBox="1">
            <a:spLocks noChangeArrowheads="1"/>
          </p:cNvSpPr>
          <p:nvPr/>
        </p:nvSpPr>
        <p:spPr bwMode="auto">
          <a:xfrm>
            <a:off x="3810000" y="3440113"/>
            <a:ext cx="838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B050"/>
                </a:solidFill>
                <a:latin typeface="Calibri" charset="0"/>
              </a:rPr>
              <a:t>DIMM 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181600" y="3635375"/>
            <a:ext cx="1905000" cy="304800"/>
          </a:xfrm>
          <a:prstGeom prst="rect">
            <a:avLst/>
          </a:prstGeom>
          <a:solidFill>
            <a:schemeClr val="accent6">
              <a:alpha val="40000"/>
            </a:schemeClr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818" name="TextBox 69"/>
          <p:cNvSpPr txBox="1">
            <a:spLocks noChangeArrowheads="1"/>
          </p:cNvSpPr>
          <p:nvPr/>
        </p:nvSpPr>
        <p:spPr bwMode="auto">
          <a:xfrm>
            <a:off x="4572000" y="4495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79646"/>
                </a:solidFill>
                <a:latin typeface="Calibri" charset="0"/>
              </a:rPr>
              <a:t>Rank 0</a:t>
            </a:r>
          </a:p>
        </p:txBody>
      </p:sp>
      <p:cxnSp>
        <p:nvCxnSpPr>
          <p:cNvPr id="72" name="Straight Arrow Connector 71"/>
          <p:cNvCxnSpPr>
            <a:stCxn id="67" idx="1"/>
            <a:endCxn id="33816" idx="3"/>
          </p:cNvCxnSpPr>
          <p:nvPr/>
        </p:nvCxnSpPr>
        <p:spPr>
          <a:xfrm rot="10800000">
            <a:off x="4648200" y="3625850"/>
            <a:ext cx="381000" cy="184150"/>
          </a:xfrm>
          <a:prstGeom prst="straightConnector1">
            <a:avLst/>
          </a:prstGeom>
          <a:ln w="1905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9" idx="2"/>
            <a:endCxn id="33818" idx="0"/>
          </p:cNvCxnSpPr>
          <p:nvPr/>
        </p:nvCxnSpPr>
        <p:spPr>
          <a:xfrm rot="5400000">
            <a:off x="5380037" y="3741738"/>
            <a:ext cx="555625" cy="952500"/>
          </a:xfrm>
          <a:prstGeom prst="straightConnector1">
            <a:avLst/>
          </a:prstGeom>
          <a:ln w="1905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ight Arrow 81"/>
          <p:cNvSpPr/>
          <p:nvPr/>
        </p:nvSpPr>
        <p:spPr>
          <a:xfrm rot="20478382">
            <a:off x="2882900" y="4121150"/>
            <a:ext cx="1654175" cy="1143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>
                <a:solidFill>
                  <a:prstClr val="white"/>
                </a:solidFill>
                <a:latin typeface="Calibri"/>
              </a:rPr>
              <a:t>Mapped to</a:t>
            </a:r>
          </a:p>
        </p:txBody>
      </p:sp>
    </p:spTree>
    <p:extLst>
      <p:ext uri="{BB962C8B-B14F-4D97-AF65-F5344CB8AC3E}">
        <p14:creationId xmlns:p14="http://schemas.microsoft.com/office/powerpoint/2010/main" val="765929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Example: Transferring a cache block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2133600"/>
            <a:ext cx="457200" cy="3429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820" name="TextBox 4"/>
          <p:cNvSpPr txBox="1">
            <a:spLocks noChangeArrowheads="1"/>
          </p:cNvSpPr>
          <p:nvPr/>
        </p:nvSpPr>
        <p:spPr bwMode="auto">
          <a:xfrm>
            <a:off x="152400" y="1981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600" b="0">
                <a:solidFill>
                  <a:srgbClr val="0000FF"/>
                </a:solidFill>
                <a:latin typeface="Calibri" charset="0"/>
              </a:rPr>
              <a:t>0xFFFF…F</a:t>
            </a:r>
          </a:p>
        </p:txBody>
      </p:sp>
      <p:sp>
        <p:nvSpPr>
          <p:cNvPr id="34821" name="TextBox 5"/>
          <p:cNvSpPr txBox="1">
            <a:spLocks noChangeArrowheads="1"/>
          </p:cNvSpPr>
          <p:nvPr/>
        </p:nvSpPr>
        <p:spPr bwMode="auto">
          <a:xfrm>
            <a:off x="152400" y="5376863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600" b="0" dirty="0">
                <a:solidFill>
                  <a:srgbClr val="0000FF"/>
                </a:solidFill>
                <a:latin typeface="Calibri" charset="0"/>
              </a:rPr>
              <a:t>0x00</a:t>
            </a:r>
          </a:p>
        </p:txBody>
      </p:sp>
      <p:sp>
        <p:nvSpPr>
          <p:cNvPr id="34822" name="TextBox 6"/>
          <p:cNvSpPr txBox="1">
            <a:spLocks noChangeArrowheads="1"/>
          </p:cNvSpPr>
          <p:nvPr/>
        </p:nvSpPr>
        <p:spPr bwMode="auto">
          <a:xfrm>
            <a:off x="152400" y="4267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600" b="0">
                <a:solidFill>
                  <a:srgbClr val="0000FF"/>
                </a:solidFill>
                <a:latin typeface="Calibri" charset="0"/>
              </a:rPr>
              <a:t>0x40</a:t>
            </a:r>
          </a:p>
        </p:txBody>
      </p:sp>
      <p:sp>
        <p:nvSpPr>
          <p:cNvPr id="34823" name="TextBox 7"/>
          <p:cNvSpPr txBox="1">
            <a:spLocks noChangeArrowheads="1"/>
          </p:cNvSpPr>
          <p:nvPr/>
        </p:nvSpPr>
        <p:spPr bwMode="auto">
          <a:xfrm rot="-5400000">
            <a:off x="292100" y="30607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3200" dirty="0">
                <a:solidFill>
                  <a:srgbClr val="0000FF"/>
                </a:solidFill>
                <a:latin typeface="Calibri" charset="0"/>
              </a:rPr>
              <a:t>...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181101" y="4991100"/>
            <a:ext cx="1141412" cy="158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4419600"/>
            <a:ext cx="457200" cy="1143000"/>
          </a:xfrm>
          <a:prstGeom prst="rect">
            <a:avLst/>
          </a:prstGeom>
          <a:solidFill>
            <a:srgbClr val="FAC090"/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826" name="TextBox 14"/>
          <p:cNvSpPr txBox="1">
            <a:spLocks noChangeArrowheads="1"/>
          </p:cNvSpPr>
          <p:nvPr/>
        </p:nvSpPr>
        <p:spPr bwMode="auto">
          <a:xfrm>
            <a:off x="17526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000000"/>
                </a:solidFill>
                <a:latin typeface="Calibri" charset="0"/>
              </a:rPr>
              <a:t>64B </a:t>
            </a:r>
          </a:p>
          <a:p>
            <a:pPr algn="ctr" eaLnBrk="1" hangingPunct="1"/>
            <a:r>
              <a:rPr lang="en-US" sz="1600">
                <a:solidFill>
                  <a:srgbClr val="000000"/>
                </a:solidFill>
                <a:latin typeface="Calibri" charset="0"/>
              </a:rPr>
              <a:t>cache block</a:t>
            </a:r>
          </a:p>
        </p:txBody>
      </p:sp>
      <p:sp>
        <p:nvSpPr>
          <p:cNvPr id="34827" name="TextBox 15"/>
          <p:cNvSpPr txBox="1">
            <a:spLocks noChangeArrowheads="1"/>
          </p:cNvSpPr>
          <p:nvPr/>
        </p:nvSpPr>
        <p:spPr bwMode="auto">
          <a:xfrm>
            <a:off x="304800" y="14478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000000"/>
                </a:solidFill>
                <a:latin typeface="Calibri" charset="0"/>
              </a:rPr>
              <a:t>Physical memory space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81400" y="2212975"/>
            <a:ext cx="4724400" cy="979488"/>
          </a:xfrm>
          <a:prstGeom prst="rect">
            <a:avLst/>
          </a:prstGeom>
          <a:solidFill>
            <a:schemeClr val="accent6">
              <a:alpha val="40000"/>
            </a:schemeClr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829" name="TextBox 69"/>
          <p:cNvSpPr txBox="1">
            <a:spLocks noChangeArrowheads="1"/>
          </p:cNvSpPr>
          <p:nvPr/>
        </p:nvSpPr>
        <p:spPr bwMode="auto">
          <a:xfrm>
            <a:off x="5715000" y="1839913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79646"/>
                </a:solidFill>
                <a:latin typeface="Calibri" charset="0"/>
              </a:rPr>
              <a:t>Rank 0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38608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37846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518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442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851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775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7338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4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91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995" name="TextBox 39"/>
          <p:cNvSpPr txBox="1">
            <a:spLocks noChangeArrowheads="1"/>
          </p:cNvSpPr>
          <p:nvPr/>
        </p:nvSpPr>
        <p:spPr bwMode="auto">
          <a:xfrm>
            <a:off x="37338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rgbClr val="000000"/>
                </a:solidFill>
                <a:latin typeface="Calibri" charset="0"/>
              </a:rPr>
              <a:t>Chip 0</a:t>
            </a:r>
          </a:p>
        </p:txBody>
      </p:sp>
      <p:sp>
        <p:nvSpPr>
          <p:cNvPr id="34996" name="TextBox 40"/>
          <p:cNvSpPr txBox="1">
            <a:spLocks noChangeArrowheads="1"/>
          </p:cNvSpPr>
          <p:nvPr/>
        </p:nvSpPr>
        <p:spPr bwMode="auto">
          <a:xfrm>
            <a:off x="4724400" y="17526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rgbClr val="000000"/>
                </a:solidFill>
                <a:latin typeface="Calibri" charset="0"/>
              </a:rPr>
              <a:t>Chip 1</a:t>
            </a:r>
          </a:p>
        </p:txBody>
      </p:sp>
      <p:sp>
        <p:nvSpPr>
          <p:cNvPr id="34997" name="TextBox 41"/>
          <p:cNvSpPr txBox="1">
            <a:spLocks noChangeArrowheads="1"/>
          </p:cNvSpPr>
          <p:nvPr/>
        </p:nvSpPr>
        <p:spPr bwMode="auto">
          <a:xfrm>
            <a:off x="73914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rgbClr val="000000"/>
                </a:solidFill>
                <a:latin typeface="Calibri" charset="0"/>
              </a:rPr>
              <a:t>Chip 7</a:t>
            </a:r>
          </a:p>
        </p:txBody>
      </p:sp>
      <p:cxnSp>
        <p:nvCxnSpPr>
          <p:cNvPr id="43" name="Shape 9"/>
          <p:cNvCxnSpPr>
            <a:cxnSpLocks noChangeShapeType="1"/>
          </p:cNvCxnSpPr>
          <p:nvPr/>
        </p:nvCxnSpPr>
        <p:spPr bwMode="auto">
          <a:xfrm rot="5400000" flipH="1" flipV="1">
            <a:off x="3571082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4999" name="TextBox 43"/>
          <p:cNvSpPr txBox="1">
            <a:spLocks noChangeArrowheads="1"/>
          </p:cNvSpPr>
          <p:nvPr/>
        </p:nvSpPr>
        <p:spPr bwMode="auto">
          <a:xfrm rot="-5400000">
            <a:off x="3423444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&lt;0:7&gt;</a:t>
            </a:r>
          </a:p>
        </p:txBody>
      </p:sp>
      <p:cxnSp>
        <p:nvCxnSpPr>
          <p:cNvPr id="45" name="Shape 9"/>
          <p:cNvCxnSpPr>
            <a:cxnSpLocks noChangeShapeType="1"/>
          </p:cNvCxnSpPr>
          <p:nvPr/>
        </p:nvCxnSpPr>
        <p:spPr bwMode="auto">
          <a:xfrm rot="5400000" flipH="1" flipV="1">
            <a:off x="45712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5001" name="TextBox 45"/>
          <p:cNvSpPr txBox="1">
            <a:spLocks noChangeArrowheads="1"/>
          </p:cNvSpPr>
          <p:nvPr/>
        </p:nvSpPr>
        <p:spPr bwMode="auto">
          <a:xfrm rot="-5400000">
            <a:off x="44235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&lt;8:15&gt;</a:t>
            </a:r>
          </a:p>
        </p:txBody>
      </p:sp>
      <p:cxnSp>
        <p:nvCxnSpPr>
          <p:cNvPr id="47" name="Shape 9"/>
          <p:cNvCxnSpPr>
            <a:cxnSpLocks noChangeShapeType="1"/>
          </p:cNvCxnSpPr>
          <p:nvPr/>
        </p:nvCxnSpPr>
        <p:spPr bwMode="auto">
          <a:xfrm rot="5400000" flipH="1" flipV="1">
            <a:off x="73144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5003" name="TextBox 47"/>
          <p:cNvSpPr txBox="1">
            <a:spLocks noChangeArrowheads="1"/>
          </p:cNvSpPr>
          <p:nvPr/>
        </p:nvSpPr>
        <p:spPr bwMode="auto">
          <a:xfrm rot="-5400000">
            <a:off x="71667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&lt;56:63&gt;</a:t>
            </a:r>
          </a:p>
        </p:txBody>
      </p:sp>
      <p:cxnSp>
        <p:nvCxnSpPr>
          <p:cNvPr id="50" name="Shape 9"/>
          <p:cNvCxnSpPr>
            <a:cxnSpLocks noChangeShapeType="1"/>
          </p:cNvCxnSpPr>
          <p:nvPr/>
        </p:nvCxnSpPr>
        <p:spPr bwMode="auto">
          <a:xfrm rot="5400000" flipH="1" flipV="1">
            <a:off x="5333207" y="4955381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5005" name="TextBox 50"/>
          <p:cNvSpPr txBox="1">
            <a:spLocks noChangeArrowheads="1"/>
          </p:cNvSpPr>
          <p:nvPr/>
        </p:nvSpPr>
        <p:spPr bwMode="auto">
          <a:xfrm>
            <a:off x="5867400" y="4803775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Data &lt;0:63&gt;</a:t>
            </a:r>
          </a:p>
        </p:txBody>
      </p:sp>
      <p:cxnSp>
        <p:nvCxnSpPr>
          <p:cNvPr id="53" name="Shape 9"/>
          <p:cNvCxnSpPr>
            <a:cxnSpLocks noChangeShapeType="1"/>
          </p:cNvCxnSpPr>
          <p:nvPr/>
        </p:nvCxnSpPr>
        <p:spPr bwMode="auto">
          <a:xfrm>
            <a:off x="4114800" y="4419600"/>
            <a:ext cx="37338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5007" name="TextBox 64"/>
          <p:cNvSpPr txBox="1">
            <a:spLocks noChangeArrowheads="1"/>
          </p:cNvSpPr>
          <p:nvPr/>
        </p:nvSpPr>
        <p:spPr bwMode="auto">
          <a:xfrm>
            <a:off x="6096000" y="23114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3200">
                <a:solidFill>
                  <a:srgbClr val="000000"/>
                </a:solidFill>
                <a:latin typeface="Calibri" charset="0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2104535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Example: Transferring a cache block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2133600"/>
            <a:ext cx="457200" cy="3429000"/>
          </a:xfrm>
          <a:prstGeom prst="rect">
            <a:avLst/>
          </a:prstGeom>
          <a:solidFill>
            <a:srgbClr val="FFD3A7"/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844" name="TextBox 4"/>
          <p:cNvSpPr txBox="1">
            <a:spLocks noChangeArrowheads="1"/>
          </p:cNvSpPr>
          <p:nvPr/>
        </p:nvSpPr>
        <p:spPr bwMode="auto">
          <a:xfrm>
            <a:off x="152400" y="1981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600" b="0">
                <a:solidFill>
                  <a:srgbClr val="0000FF"/>
                </a:solidFill>
                <a:latin typeface="Calibri" charset="0"/>
              </a:rPr>
              <a:t>0xFFFF…F</a:t>
            </a:r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152400" y="5376863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600" b="0">
                <a:solidFill>
                  <a:srgbClr val="0000FF"/>
                </a:solidFill>
                <a:latin typeface="Calibri" charset="0"/>
              </a:rPr>
              <a:t>0x00</a:t>
            </a:r>
          </a:p>
        </p:txBody>
      </p:sp>
      <p:sp>
        <p:nvSpPr>
          <p:cNvPr id="35846" name="TextBox 6"/>
          <p:cNvSpPr txBox="1">
            <a:spLocks noChangeArrowheads="1"/>
          </p:cNvSpPr>
          <p:nvPr/>
        </p:nvSpPr>
        <p:spPr bwMode="auto">
          <a:xfrm>
            <a:off x="152400" y="4267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600" b="0">
                <a:solidFill>
                  <a:srgbClr val="0000FF"/>
                </a:solidFill>
                <a:latin typeface="Calibri" charset="0"/>
              </a:rPr>
              <a:t>0x40</a:t>
            </a:r>
          </a:p>
        </p:txBody>
      </p:sp>
      <p:sp>
        <p:nvSpPr>
          <p:cNvPr id="35847" name="TextBox 7"/>
          <p:cNvSpPr txBox="1">
            <a:spLocks noChangeArrowheads="1"/>
          </p:cNvSpPr>
          <p:nvPr/>
        </p:nvSpPr>
        <p:spPr bwMode="auto">
          <a:xfrm rot="-5400000">
            <a:off x="292100" y="30607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3200">
                <a:solidFill>
                  <a:srgbClr val="0000FF"/>
                </a:solidFill>
                <a:latin typeface="Calibri" charset="0"/>
              </a:rPr>
              <a:t>...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181101" y="4991100"/>
            <a:ext cx="1141412" cy="158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4419600"/>
            <a:ext cx="457200" cy="1143000"/>
          </a:xfrm>
          <a:prstGeom prst="rect">
            <a:avLst/>
          </a:prstGeom>
          <a:solidFill>
            <a:srgbClr val="FFD3A7"/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850" name="TextBox 14"/>
          <p:cNvSpPr txBox="1">
            <a:spLocks noChangeArrowheads="1"/>
          </p:cNvSpPr>
          <p:nvPr/>
        </p:nvSpPr>
        <p:spPr bwMode="auto">
          <a:xfrm>
            <a:off x="17526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000000"/>
                </a:solidFill>
                <a:latin typeface="Calibri" charset="0"/>
              </a:rPr>
              <a:t>64B </a:t>
            </a:r>
          </a:p>
          <a:p>
            <a:pPr algn="ctr" eaLnBrk="1" hangingPunct="1"/>
            <a:r>
              <a:rPr lang="en-US" sz="1600">
                <a:solidFill>
                  <a:srgbClr val="000000"/>
                </a:solidFill>
                <a:latin typeface="Calibri" charset="0"/>
              </a:rPr>
              <a:t>cache block</a:t>
            </a:r>
          </a:p>
        </p:txBody>
      </p:sp>
      <p:sp>
        <p:nvSpPr>
          <p:cNvPr id="35851" name="TextBox 15"/>
          <p:cNvSpPr txBox="1">
            <a:spLocks noChangeArrowheads="1"/>
          </p:cNvSpPr>
          <p:nvPr/>
        </p:nvSpPr>
        <p:spPr bwMode="auto">
          <a:xfrm>
            <a:off x="304800" y="14478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000000"/>
                </a:solidFill>
                <a:latin typeface="Calibri" charset="0"/>
              </a:rPr>
              <a:t>Physical memory space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81400" y="2212975"/>
            <a:ext cx="4724400" cy="979488"/>
          </a:xfrm>
          <a:prstGeom prst="rect">
            <a:avLst/>
          </a:prstGeom>
          <a:solidFill>
            <a:schemeClr val="accent6">
              <a:alpha val="40000"/>
            </a:schemeClr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853" name="TextBox 69"/>
          <p:cNvSpPr txBox="1">
            <a:spLocks noChangeArrowheads="1"/>
          </p:cNvSpPr>
          <p:nvPr/>
        </p:nvSpPr>
        <p:spPr bwMode="auto">
          <a:xfrm>
            <a:off x="5715000" y="1843088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79646"/>
                </a:solidFill>
                <a:latin typeface="Calibri" charset="0"/>
              </a:rPr>
              <a:t>Rank 0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38608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37846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518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442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851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775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7338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4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91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019" name="TextBox 39"/>
          <p:cNvSpPr txBox="1">
            <a:spLocks noChangeArrowheads="1"/>
          </p:cNvSpPr>
          <p:nvPr/>
        </p:nvSpPr>
        <p:spPr bwMode="auto">
          <a:xfrm>
            <a:off x="37338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rgbClr val="000000"/>
                </a:solidFill>
                <a:latin typeface="Calibri" charset="0"/>
              </a:rPr>
              <a:t>Chip 0</a:t>
            </a:r>
          </a:p>
        </p:txBody>
      </p:sp>
      <p:sp>
        <p:nvSpPr>
          <p:cNvPr id="36020" name="TextBox 40"/>
          <p:cNvSpPr txBox="1">
            <a:spLocks noChangeArrowheads="1"/>
          </p:cNvSpPr>
          <p:nvPr/>
        </p:nvSpPr>
        <p:spPr bwMode="auto">
          <a:xfrm>
            <a:off x="4724400" y="17526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rgbClr val="000000"/>
                </a:solidFill>
                <a:latin typeface="Calibri" charset="0"/>
              </a:rPr>
              <a:t>Chip 1</a:t>
            </a:r>
          </a:p>
        </p:txBody>
      </p:sp>
      <p:sp>
        <p:nvSpPr>
          <p:cNvPr id="36021" name="TextBox 41"/>
          <p:cNvSpPr txBox="1">
            <a:spLocks noChangeArrowheads="1"/>
          </p:cNvSpPr>
          <p:nvPr/>
        </p:nvSpPr>
        <p:spPr bwMode="auto">
          <a:xfrm>
            <a:off x="73914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rgbClr val="000000"/>
                </a:solidFill>
                <a:latin typeface="Calibri" charset="0"/>
              </a:rPr>
              <a:t>Chip 7</a:t>
            </a:r>
          </a:p>
        </p:txBody>
      </p:sp>
      <p:cxnSp>
        <p:nvCxnSpPr>
          <p:cNvPr id="43" name="Shape 9"/>
          <p:cNvCxnSpPr>
            <a:cxnSpLocks noChangeShapeType="1"/>
          </p:cNvCxnSpPr>
          <p:nvPr/>
        </p:nvCxnSpPr>
        <p:spPr bwMode="auto">
          <a:xfrm rot="5400000" flipH="1" flipV="1">
            <a:off x="3571082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6023" name="TextBox 43"/>
          <p:cNvSpPr txBox="1">
            <a:spLocks noChangeArrowheads="1"/>
          </p:cNvSpPr>
          <p:nvPr/>
        </p:nvSpPr>
        <p:spPr bwMode="auto">
          <a:xfrm rot="-5400000">
            <a:off x="3423444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&lt;0:7&gt;</a:t>
            </a:r>
          </a:p>
        </p:txBody>
      </p:sp>
      <p:cxnSp>
        <p:nvCxnSpPr>
          <p:cNvPr id="45" name="Shape 9"/>
          <p:cNvCxnSpPr>
            <a:cxnSpLocks noChangeShapeType="1"/>
          </p:cNvCxnSpPr>
          <p:nvPr/>
        </p:nvCxnSpPr>
        <p:spPr bwMode="auto">
          <a:xfrm rot="5400000" flipH="1" flipV="1">
            <a:off x="45712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6025" name="TextBox 45"/>
          <p:cNvSpPr txBox="1">
            <a:spLocks noChangeArrowheads="1"/>
          </p:cNvSpPr>
          <p:nvPr/>
        </p:nvSpPr>
        <p:spPr bwMode="auto">
          <a:xfrm rot="-5400000">
            <a:off x="44235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&lt;8:15&gt;</a:t>
            </a:r>
          </a:p>
        </p:txBody>
      </p:sp>
      <p:cxnSp>
        <p:nvCxnSpPr>
          <p:cNvPr id="47" name="Shape 9"/>
          <p:cNvCxnSpPr>
            <a:cxnSpLocks noChangeShapeType="1"/>
          </p:cNvCxnSpPr>
          <p:nvPr/>
        </p:nvCxnSpPr>
        <p:spPr bwMode="auto">
          <a:xfrm rot="5400000" flipH="1" flipV="1">
            <a:off x="73144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6027" name="TextBox 47"/>
          <p:cNvSpPr txBox="1">
            <a:spLocks noChangeArrowheads="1"/>
          </p:cNvSpPr>
          <p:nvPr/>
        </p:nvSpPr>
        <p:spPr bwMode="auto">
          <a:xfrm rot="-5400000">
            <a:off x="71667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&lt;56:63&gt;</a:t>
            </a:r>
          </a:p>
        </p:txBody>
      </p:sp>
      <p:cxnSp>
        <p:nvCxnSpPr>
          <p:cNvPr id="50" name="Shape 9"/>
          <p:cNvCxnSpPr>
            <a:cxnSpLocks noChangeShapeType="1"/>
          </p:cNvCxnSpPr>
          <p:nvPr/>
        </p:nvCxnSpPr>
        <p:spPr bwMode="auto">
          <a:xfrm rot="5400000" flipH="1" flipV="1">
            <a:off x="5333207" y="4955381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6029" name="TextBox 50"/>
          <p:cNvSpPr txBox="1">
            <a:spLocks noChangeArrowheads="1"/>
          </p:cNvSpPr>
          <p:nvPr/>
        </p:nvSpPr>
        <p:spPr bwMode="auto">
          <a:xfrm>
            <a:off x="5867400" y="4803775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Data &lt;0:63&gt;</a:t>
            </a:r>
          </a:p>
        </p:txBody>
      </p:sp>
      <p:cxnSp>
        <p:nvCxnSpPr>
          <p:cNvPr id="52" name="Shape 9"/>
          <p:cNvCxnSpPr>
            <a:cxnSpLocks noChangeShapeType="1"/>
          </p:cNvCxnSpPr>
          <p:nvPr/>
        </p:nvCxnSpPr>
        <p:spPr bwMode="auto">
          <a:xfrm>
            <a:off x="4114800" y="4419600"/>
            <a:ext cx="37338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6031" name="TextBox 52"/>
          <p:cNvSpPr txBox="1">
            <a:spLocks noChangeArrowheads="1"/>
          </p:cNvSpPr>
          <p:nvPr/>
        </p:nvSpPr>
        <p:spPr bwMode="auto">
          <a:xfrm>
            <a:off x="3048000" y="2600325"/>
            <a:ext cx="45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0000"/>
                </a:solidFill>
                <a:latin typeface="Calibri" charset="0"/>
              </a:rPr>
              <a:t>Row 0</a:t>
            </a:r>
          </a:p>
          <a:p>
            <a:pPr eaLnBrk="1" hangingPunct="1"/>
            <a:r>
              <a:rPr lang="en-US" sz="1400">
                <a:solidFill>
                  <a:srgbClr val="FF0000"/>
                </a:solidFill>
                <a:latin typeface="Calibri" charset="0"/>
              </a:rPr>
              <a:t>Col 0</a:t>
            </a:r>
          </a:p>
        </p:txBody>
      </p:sp>
      <p:cxnSp>
        <p:nvCxnSpPr>
          <p:cNvPr id="55" name="Straight Arrow Connector 54"/>
          <p:cNvCxnSpPr>
            <a:endCxn id="36031" idx="3"/>
          </p:cNvCxnSpPr>
          <p:nvPr/>
        </p:nvCxnSpPr>
        <p:spPr>
          <a:xfrm rot="10800000" flipV="1">
            <a:off x="3505200" y="2819400"/>
            <a:ext cx="304800" cy="428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33" name="TextBox 58"/>
          <p:cNvSpPr txBox="1">
            <a:spLocks noChangeArrowheads="1"/>
          </p:cNvSpPr>
          <p:nvPr/>
        </p:nvSpPr>
        <p:spPr bwMode="auto">
          <a:xfrm>
            <a:off x="6096000" y="23114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3200">
                <a:solidFill>
                  <a:srgbClr val="000000"/>
                </a:solidFill>
                <a:latin typeface="Calibri" charset="0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4250166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696200" cy="1143000"/>
          </a:xfrm>
        </p:spPr>
        <p:txBody>
          <a:bodyPr/>
          <a:lstStyle/>
          <a:p>
            <a:r>
              <a:rPr lang="en-US" dirty="0"/>
              <a:t>Memory Performance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5052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Memory Wall [McKee’94]</a:t>
            </a:r>
          </a:p>
          <a:p>
            <a:pPr lvl="1"/>
            <a:r>
              <a:rPr lang="en-US" dirty="0"/>
              <a:t>CPU-Memory speed disparity</a:t>
            </a:r>
          </a:p>
          <a:p>
            <a:pPr lvl="1"/>
            <a:r>
              <a:rPr lang="en-US" dirty="0"/>
              <a:t>100’s of cycles for off-chip access</a:t>
            </a:r>
          </a:p>
        </p:txBody>
      </p:sp>
      <p:sp>
        <p:nvSpPr>
          <p:cNvPr id="26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697B-E0F8-4B67-B9E5-0D856E48187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Rectangle 44"/>
          <p:cNvSpPr>
            <a:spLocks noChangeArrowheads="1"/>
          </p:cNvSpPr>
          <p:nvPr/>
        </p:nvSpPr>
        <p:spPr bwMode="auto">
          <a:xfrm>
            <a:off x="6133008" y="5330621"/>
            <a:ext cx="1219184" cy="6064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sz="1400" dirty="0">
                <a:latin typeface="Arial" pitchFamily="34" charset="0"/>
              </a:rPr>
              <a:t>DRAM</a:t>
            </a:r>
          </a:p>
          <a:p>
            <a:pPr eaLnBrk="0" hangingPunct="0"/>
            <a:r>
              <a:rPr lang="en-US" sz="1400" dirty="0">
                <a:latin typeface="Arial" pitchFamily="34" charset="0"/>
              </a:rPr>
              <a:t>(2X/10 yrs)</a:t>
            </a:r>
          </a:p>
        </p:txBody>
      </p:sp>
      <p:sp>
        <p:nvSpPr>
          <p:cNvPr id="11" name="Rectangle 45"/>
          <p:cNvSpPr>
            <a:spLocks noChangeArrowheads="1"/>
          </p:cNvSpPr>
          <p:nvPr/>
        </p:nvSpPr>
        <p:spPr bwMode="auto">
          <a:xfrm>
            <a:off x="6021490" y="3999233"/>
            <a:ext cx="2055710" cy="8574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sz="1400" b="1" dirty="0">
                <a:latin typeface="Arial" pitchFamily="34" charset="0"/>
              </a:rPr>
              <a:t>Processor-Memory</a:t>
            </a:r>
          </a:p>
          <a:p>
            <a:pPr eaLnBrk="0" hangingPunct="0"/>
            <a:r>
              <a:rPr lang="en-US" sz="1400" b="1" dirty="0">
                <a:latin typeface="Arial" pitchFamily="34" charset="0"/>
              </a:rPr>
              <a:t>Performance Gap:</a:t>
            </a:r>
            <a:br>
              <a:rPr lang="en-US" sz="1400" b="1" dirty="0">
                <a:latin typeface="Arial" pitchFamily="34" charset="0"/>
              </a:rPr>
            </a:br>
            <a:r>
              <a:rPr lang="en-US" sz="1400" b="1" dirty="0">
                <a:latin typeface="Arial" pitchFamily="34" charset="0"/>
              </a:rPr>
              <a:t>(grows 50% / year)</a:t>
            </a:r>
          </a:p>
        </p:txBody>
      </p:sp>
      <p:grpSp>
        <p:nvGrpSpPr>
          <p:cNvPr id="4" name="Group 266"/>
          <p:cNvGrpSpPr/>
          <p:nvPr/>
        </p:nvGrpSpPr>
        <p:grpSpPr>
          <a:xfrm>
            <a:off x="2362200" y="3200400"/>
            <a:ext cx="4906822" cy="3352800"/>
            <a:chOff x="2362200" y="3200400"/>
            <a:chExt cx="4906822" cy="3352800"/>
          </a:xfrm>
        </p:grpSpPr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2805442" y="5870115"/>
              <a:ext cx="29826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9" name="Rectangle 43"/>
            <p:cNvSpPr>
              <a:spLocks noChangeArrowheads="1"/>
            </p:cNvSpPr>
            <p:nvPr/>
          </p:nvSpPr>
          <p:spPr bwMode="auto">
            <a:xfrm>
              <a:off x="6191320" y="3200400"/>
              <a:ext cx="1077702" cy="6064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eaLnBrk="0" hangingPunct="0"/>
              <a:r>
                <a:rPr lang="en-US" sz="1400" dirty="0" err="1">
                  <a:latin typeface="Arial" pitchFamily="34" charset="0"/>
                </a:rPr>
                <a:t>Proessor</a:t>
              </a:r>
              <a:r>
                <a:rPr lang="en-US" sz="1400" dirty="0">
                  <a:latin typeface="Arial" pitchFamily="34" charset="0"/>
                </a:rPr>
                <a:t> (2X/1.5yr)</a:t>
              </a:r>
            </a:p>
          </p:txBody>
        </p:sp>
        <p:sp>
          <p:nvSpPr>
            <p:cNvPr id="12" name="Rectangle 46"/>
            <p:cNvSpPr>
              <a:spLocks noChangeArrowheads="1"/>
            </p:cNvSpPr>
            <p:nvPr/>
          </p:nvSpPr>
          <p:spPr bwMode="auto">
            <a:xfrm rot="16200000">
              <a:off x="1651149" y="4524885"/>
              <a:ext cx="1856005" cy="4339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dirty="0">
                  <a:latin typeface="Arial" pitchFamily="34" charset="0"/>
                </a:rPr>
                <a:t>Performance</a:t>
              </a:r>
              <a:endParaRPr lang="en-US" sz="2000" b="1" dirty="0">
                <a:latin typeface="Arial" pitchFamily="34" charset="0"/>
              </a:endParaRPr>
            </a:p>
          </p:txBody>
        </p:sp>
        <p:sp>
          <p:nvSpPr>
            <p:cNvPr id="13" name="Rectangle 47"/>
            <p:cNvSpPr>
              <a:spLocks noChangeArrowheads="1"/>
            </p:cNvSpPr>
            <p:nvPr/>
          </p:nvSpPr>
          <p:spPr bwMode="auto">
            <a:xfrm>
              <a:off x="4069503" y="6018431"/>
              <a:ext cx="731407" cy="5347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b="1" dirty="0">
                  <a:latin typeface="Arial" pitchFamily="34" charset="0"/>
                </a:rPr>
                <a:t>Year</a:t>
              </a:r>
              <a:endParaRPr lang="en-US" sz="2400" b="1" dirty="0">
                <a:latin typeface="Arial" pitchFamily="34" charset="0"/>
              </a:endParaRPr>
            </a:p>
          </p:txBody>
        </p:sp>
        <p:sp>
          <p:nvSpPr>
            <p:cNvPr id="14" name="Rectangle 48"/>
            <p:cNvSpPr>
              <a:spLocks noChangeArrowheads="1"/>
            </p:cNvSpPr>
            <p:nvPr/>
          </p:nvSpPr>
          <p:spPr bwMode="auto">
            <a:xfrm>
              <a:off x="3859098" y="3790098"/>
              <a:ext cx="1374911" cy="35551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 dirty="0">
                  <a:solidFill>
                    <a:srgbClr val="FC0128"/>
                  </a:solidFill>
                  <a:latin typeface="Arial" pitchFamily="34" charset="0"/>
                </a:rPr>
                <a:t>Moore’s Law</a:t>
              </a:r>
            </a:p>
          </p:txBody>
        </p:sp>
        <p:sp>
          <p:nvSpPr>
            <p:cNvPr id="15" name="Arc 49"/>
            <p:cNvSpPr>
              <a:spLocks/>
            </p:cNvSpPr>
            <p:nvPr/>
          </p:nvSpPr>
          <p:spPr bwMode="auto">
            <a:xfrm>
              <a:off x="5820757" y="5269566"/>
              <a:ext cx="311313" cy="143511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600 h 21600"/>
                <a:gd name="T2" fmla="*/ 21539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600"/>
                  </a:moveTo>
                  <a:cubicBezTo>
                    <a:pt x="0" y="9694"/>
                    <a:pt x="9633" y="33"/>
                    <a:pt x="21539" y="0"/>
                  </a:cubicBezTo>
                </a:path>
                <a:path w="21600" h="21600" stroke="0" extrusionOk="0">
                  <a:moveTo>
                    <a:pt x="0" y="21600"/>
                  </a:moveTo>
                  <a:cubicBezTo>
                    <a:pt x="0" y="9694"/>
                    <a:pt x="9633" y="33"/>
                    <a:pt x="21539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6" name="Line 50"/>
            <p:cNvSpPr>
              <a:spLocks noChangeShapeType="1"/>
            </p:cNvSpPr>
            <p:nvPr/>
          </p:nvSpPr>
          <p:spPr bwMode="auto">
            <a:xfrm>
              <a:off x="2880684" y="5114313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7" name="Line 51"/>
            <p:cNvSpPr>
              <a:spLocks noChangeShapeType="1"/>
            </p:cNvSpPr>
            <p:nvPr/>
          </p:nvSpPr>
          <p:spPr bwMode="auto">
            <a:xfrm>
              <a:off x="2923008" y="5114313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8" name="Line 52"/>
            <p:cNvSpPr>
              <a:spLocks noChangeShapeType="1"/>
            </p:cNvSpPr>
            <p:nvPr/>
          </p:nvSpPr>
          <p:spPr bwMode="auto">
            <a:xfrm>
              <a:off x="2965331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" name="Line 53"/>
            <p:cNvSpPr>
              <a:spLocks noChangeShapeType="1"/>
            </p:cNvSpPr>
            <p:nvPr/>
          </p:nvSpPr>
          <p:spPr bwMode="auto">
            <a:xfrm>
              <a:off x="3007655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0" name="Line 54"/>
            <p:cNvSpPr>
              <a:spLocks noChangeShapeType="1"/>
            </p:cNvSpPr>
            <p:nvPr/>
          </p:nvSpPr>
          <p:spPr bwMode="auto">
            <a:xfrm>
              <a:off x="3049978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1" name="Line 55"/>
            <p:cNvSpPr>
              <a:spLocks noChangeShapeType="1"/>
            </p:cNvSpPr>
            <p:nvPr/>
          </p:nvSpPr>
          <p:spPr bwMode="auto">
            <a:xfrm>
              <a:off x="3092302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2" name="Line 56"/>
            <p:cNvSpPr>
              <a:spLocks noChangeShapeType="1"/>
            </p:cNvSpPr>
            <p:nvPr/>
          </p:nvSpPr>
          <p:spPr bwMode="auto">
            <a:xfrm>
              <a:off x="3134625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3" name="Line 57"/>
            <p:cNvSpPr>
              <a:spLocks noChangeShapeType="1"/>
            </p:cNvSpPr>
            <p:nvPr/>
          </p:nvSpPr>
          <p:spPr bwMode="auto">
            <a:xfrm>
              <a:off x="3176949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4" name="Line 58"/>
            <p:cNvSpPr>
              <a:spLocks noChangeShapeType="1"/>
            </p:cNvSpPr>
            <p:nvPr/>
          </p:nvSpPr>
          <p:spPr bwMode="auto">
            <a:xfrm>
              <a:off x="3219272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5" name="Line 59"/>
            <p:cNvSpPr>
              <a:spLocks noChangeShapeType="1"/>
            </p:cNvSpPr>
            <p:nvPr/>
          </p:nvSpPr>
          <p:spPr bwMode="auto">
            <a:xfrm>
              <a:off x="3262536" y="5114313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6" name="Line 60"/>
            <p:cNvSpPr>
              <a:spLocks noChangeShapeType="1"/>
            </p:cNvSpPr>
            <p:nvPr/>
          </p:nvSpPr>
          <p:spPr bwMode="auto">
            <a:xfrm>
              <a:off x="3304860" y="5114313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7" name="Line 61"/>
            <p:cNvSpPr>
              <a:spLocks noChangeShapeType="1"/>
            </p:cNvSpPr>
            <p:nvPr/>
          </p:nvSpPr>
          <p:spPr bwMode="auto">
            <a:xfrm>
              <a:off x="3347183" y="5114313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8" name="Line 62"/>
            <p:cNvSpPr>
              <a:spLocks noChangeShapeType="1"/>
            </p:cNvSpPr>
            <p:nvPr/>
          </p:nvSpPr>
          <p:spPr bwMode="auto">
            <a:xfrm>
              <a:off x="3389507" y="5114313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9" name="Line 63"/>
            <p:cNvSpPr>
              <a:spLocks noChangeShapeType="1"/>
            </p:cNvSpPr>
            <p:nvPr/>
          </p:nvSpPr>
          <p:spPr bwMode="auto">
            <a:xfrm>
              <a:off x="3431830" y="5114313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30" name="Line 64"/>
            <p:cNvSpPr>
              <a:spLocks noChangeShapeType="1"/>
            </p:cNvSpPr>
            <p:nvPr/>
          </p:nvSpPr>
          <p:spPr bwMode="auto">
            <a:xfrm>
              <a:off x="3474154" y="5114313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31" name="Line 65"/>
            <p:cNvSpPr>
              <a:spLocks noChangeShapeType="1"/>
            </p:cNvSpPr>
            <p:nvPr/>
          </p:nvSpPr>
          <p:spPr bwMode="auto">
            <a:xfrm>
              <a:off x="3516477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32" name="Line 66"/>
            <p:cNvSpPr>
              <a:spLocks noChangeShapeType="1"/>
            </p:cNvSpPr>
            <p:nvPr/>
          </p:nvSpPr>
          <p:spPr bwMode="auto">
            <a:xfrm>
              <a:off x="3558801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33" name="Line 67"/>
            <p:cNvSpPr>
              <a:spLocks noChangeShapeType="1"/>
            </p:cNvSpPr>
            <p:nvPr/>
          </p:nvSpPr>
          <p:spPr bwMode="auto">
            <a:xfrm>
              <a:off x="3601124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34" name="Line 68"/>
            <p:cNvSpPr>
              <a:spLocks noChangeShapeType="1"/>
            </p:cNvSpPr>
            <p:nvPr/>
          </p:nvSpPr>
          <p:spPr bwMode="auto">
            <a:xfrm>
              <a:off x="3643448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35" name="Line 69"/>
            <p:cNvSpPr>
              <a:spLocks noChangeShapeType="1"/>
            </p:cNvSpPr>
            <p:nvPr/>
          </p:nvSpPr>
          <p:spPr bwMode="auto">
            <a:xfrm>
              <a:off x="3685771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36" name="Line 70"/>
            <p:cNvSpPr>
              <a:spLocks noChangeShapeType="1"/>
            </p:cNvSpPr>
            <p:nvPr/>
          </p:nvSpPr>
          <p:spPr bwMode="auto">
            <a:xfrm>
              <a:off x="3728095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37" name="Line 71"/>
            <p:cNvSpPr>
              <a:spLocks noChangeShapeType="1"/>
            </p:cNvSpPr>
            <p:nvPr/>
          </p:nvSpPr>
          <p:spPr bwMode="auto">
            <a:xfrm>
              <a:off x="3771359" y="5114313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38" name="Line 72"/>
            <p:cNvSpPr>
              <a:spLocks noChangeShapeType="1"/>
            </p:cNvSpPr>
            <p:nvPr/>
          </p:nvSpPr>
          <p:spPr bwMode="auto">
            <a:xfrm>
              <a:off x="3813682" y="5114313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39" name="Line 73"/>
            <p:cNvSpPr>
              <a:spLocks noChangeShapeType="1"/>
            </p:cNvSpPr>
            <p:nvPr/>
          </p:nvSpPr>
          <p:spPr bwMode="auto">
            <a:xfrm>
              <a:off x="3856006" y="5114313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40" name="Line 74"/>
            <p:cNvSpPr>
              <a:spLocks noChangeShapeType="1"/>
            </p:cNvSpPr>
            <p:nvPr/>
          </p:nvSpPr>
          <p:spPr bwMode="auto">
            <a:xfrm>
              <a:off x="3898329" y="5114313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41" name="Line 75"/>
            <p:cNvSpPr>
              <a:spLocks noChangeShapeType="1"/>
            </p:cNvSpPr>
            <p:nvPr/>
          </p:nvSpPr>
          <p:spPr bwMode="auto">
            <a:xfrm>
              <a:off x="3940653" y="5114313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42" name="Line 76"/>
            <p:cNvSpPr>
              <a:spLocks noChangeShapeType="1"/>
            </p:cNvSpPr>
            <p:nvPr/>
          </p:nvSpPr>
          <p:spPr bwMode="auto">
            <a:xfrm>
              <a:off x="3982976" y="5114313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43" name="Line 77"/>
            <p:cNvSpPr>
              <a:spLocks noChangeShapeType="1"/>
            </p:cNvSpPr>
            <p:nvPr/>
          </p:nvSpPr>
          <p:spPr bwMode="auto">
            <a:xfrm>
              <a:off x="4025300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44" name="Line 78"/>
            <p:cNvSpPr>
              <a:spLocks noChangeShapeType="1"/>
            </p:cNvSpPr>
            <p:nvPr/>
          </p:nvSpPr>
          <p:spPr bwMode="auto">
            <a:xfrm>
              <a:off x="4067623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45" name="Line 79"/>
            <p:cNvSpPr>
              <a:spLocks noChangeShapeType="1"/>
            </p:cNvSpPr>
            <p:nvPr/>
          </p:nvSpPr>
          <p:spPr bwMode="auto">
            <a:xfrm>
              <a:off x="4109947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46" name="Line 80"/>
            <p:cNvSpPr>
              <a:spLocks noChangeShapeType="1"/>
            </p:cNvSpPr>
            <p:nvPr/>
          </p:nvSpPr>
          <p:spPr bwMode="auto">
            <a:xfrm>
              <a:off x="4152270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47" name="Line 81"/>
            <p:cNvSpPr>
              <a:spLocks noChangeShapeType="1"/>
            </p:cNvSpPr>
            <p:nvPr/>
          </p:nvSpPr>
          <p:spPr bwMode="auto">
            <a:xfrm>
              <a:off x="4194594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48" name="Line 82"/>
            <p:cNvSpPr>
              <a:spLocks noChangeShapeType="1"/>
            </p:cNvSpPr>
            <p:nvPr/>
          </p:nvSpPr>
          <p:spPr bwMode="auto">
            <a:xfrm>
              <a:off x="4236917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49" name="Line 83"/>
            <p:cNvSpPr>
              <a:spLocks noChangeShapeType="1"/>
            </p:cNvSpPr>
            <p:nvPr/>
          </p:nvSpPr>
          <p:spPr bwMode="auto">
            <a:xfrm>
              <a:off x="4280181" y="5114313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50" name="Line 84"/>
            <p:cNvSpPr>
              <a:spLocks noChangeShapeType="1"/>
            </p:cNvSpPr>
            <p:nvPr/>
          </p:nvSpPr>
          <p:spPr bwMode="auto">
            <a:xfrm>
              <a:off x="4322505" y="5114313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51" name="Line 85"/>
            <p:cNvSpPr>
              <a:spLocks noChangeShapeType="1"/>
            </p:cNvSpPr>
            <p:nvPr/>
          </p:nvSpPr>
          <p:spPr bwMode="auto">
            <a:xfrm>
              <a:off x="4364828" y="5114313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52" name="Line 86"/>
            <p:cNvSpPr>
              <a:spLocks noChangeShapeType="1"/>
            </p:cNvSpPr>
            <p:nvPr/>
          </p:nvSpPr>
          <p:spPr bwMode="auto">
            <a:xfrm>
              <a:off x="4407152" y="5114313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53" name="Line 87"/>
            <p:cNvSpPr>
              <a:spLocks noChangeShapeType="1"/>
            </p:cNvSpPr>
            <p:nvPr/>
          </p:nvSpPr>
          <p:spPr bwMode="auto">
            <a:xfrm>
              <a:off x="4449475" y="5114313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54" name="Line 88"/>
            <p:cNvSpPr>
              <a:spLocks noChangeShapeType="1"/>
            </p:cNvSpPr>
            <p:nvPr/>
          </p:nvSpPr>
          <p:spPr bwMode="auto">
            <a:xfrm>
              <a:off x="4491799" y="5114313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55" name="Line 89"/>
            <p:cNvSpPr>
              <a:spLocks noChangeShapeType="1"/>
            </p:cNvSpPr>
            <p:nvPr/>
          </p:nvSpPr>
          <p:spPr bwMode="auto">
            <a:xfrm>
              <a:off x="4534122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56" name="Line 90"/>
            <p:cNvSpPr>
              <a:spLocks noChangeShapeType="1"/>
            </p:cNvSpPr>
            <p:nvPr/>
          </p:nvSpPr>
          <p:spPr bwMode="auto">
            <a:xfrm>
              <a:off x="4576446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57" name="Line 91"/>
            <p:cNvSpPr>
              <a:spLocks noChangeShapeType="1"/>
            </p:cNvSpPr>
            <p:nvPr/>
          </p:nvSpPr>
          <p:spPr bwMode="auto">
            <a:xfrm>
              <a:off x="4618769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58" name="Line 92"/>
            <p:cNvSpPr>
              <a:spLocks noChangeShapeType="1"/>
            </p:cNvSpPr>
            <p:nvPr/>
          </p:nvSpPr>
          <p:spPr bwMode="auto">
            <a:xfrm>
              <a:off x="4661093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59" name="Line 93"/>
            <p:cNvSpPr>
              <a:spLocks noChangeShapeType="1"/>
            </p:cNvSpPr>
            <p:nvPr/>
          </p:nvSpPr>
          <p:spPr bwMode="auto">
            <a:xfrm>
              <a:off x="4703416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0" name="Line 94"/>
            <p:cNvSpPr>
              <a:spLocks noChangeShapeType="1"/>
            </p:cNvSpPr>
            <p:nvPr/>
          </p:nvSpPr>
          <p:spPr bwMode="auto">
            <a:xfrm>
              <a:off x="4745740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1" name="Line 95"/>
            <p:cNvSpPr>
              <a:spLocks noChangeShapeType="1"/>
            </p:cNvSpPr>
            <p:nvPr/>
          </p:nvSpPr>
          <p:spPr bwMode="auto">
            <a:xfrm>
              <a:off x="4788063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2" name="Line 96"/>
            <p:cNvSpPr>
              <a:spLocks noChangeShapeType="1"/>
            </p:cNvSpPr>
            <p:nvPr/>
          </p:nvSpPr>
          <p:spPr bwMode="auto">
            <a:xfrm>
              <a:off x="4831327" y="5114313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3" name="Line 97"/>
            <p:cNvSpPr>
              <a:spLocks noChangeShapeType="1"/>
            </p:cNvSpPr>
            <p:nvPr/>
          </p:nvSpPr>
          <p:spPr bwMode="auto">
            <a:xfrm>
              <a:off x="4873651" y="5114313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4" name="Line 98"/>
            <p:cNvSpPr>
              <a:spLocks noChangeShapeType="1"/>
            </p:cNvSpPr>
            <p:nvPr/>
          </p:nvSpPr>
          <p:spPr bwMode="auto">
            <a:xfrm>
              <a:off x="4915974" y="5114313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5" name="Line 99"/>
            <p:cNvSpPr>
              <a:spLocks noChangeShapeType="1"/>
            </p:cNvSpPr>
            <p:nvPr/>
          </p:nvSpPr>
          <p:spPr bwMode="auto">
            <a:xfrm>
              <a:off x="4958298" y="5114313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6" name="Line 100"/>
            <p:cNvSpPr>
              <a:spLocks noChangeShapeType="1"/>
            </p:cNvSpPr>
            <p:nvPr/>
          </p:nvSpPr>
          <p:spPr bwMode="auto">
            <a:xfrm>
              <a:off x="5000621" y="5114313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" name="Line 101"/>
            <p:cNvSpPr>
              <a:spLocks noChangeShapeType="1"/>
            </p:cNvSpPr>
            <p:nvPr/>
          </p:nvSpPr>
          <p:spPr bwMode="auto">
            <a:xfrm>
              <a:off x="5042945" y="5114313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8" name="Line 102"/>
            <p:cNvSpPr>
              <a:spLocks noChangeShapeType="1"/>
            </p:cNvSpPr>
            <p:nvPr/>
          </p:nvSpPr>
          <p:spPr bwMode="auto">
            <a:xfrm>
              <a:off x="5085268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9" name="Line 103"/>
            <p:cNvSpPr>
              <a:spLocks noChangeShapeType="1"/>
            </p:cNvSpPr>
            <p:nvPr/>
          </p:nvSpPr>
          <p:spPr bwMode="auto">
            <a:xfrm>
              <a:off x="5127592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70" name="Line 104"/>
            <p:cNvSpPr>
              <a:spLocks noChangeShapeType="1"/>
            </p:cNvSpPr>
            <p:nvPr/>
          </p:nvSpPr>
          <p:spPr bwMode="auto">
            <a:xfrm>
              <a:off x="5169915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71" name="Line 105"/>
            <p:cNvSpPr>
              <a:spLocks noChangeShapeType="1"/>
            </p:cNvSpPr>
            <p:nvPr/>
          </p:nvSpPr>
          <p:spPr bwMode="auto">
            <a:xfrm>
              <a:off x="5212239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72" name="Line 106"/>
            <p:cNvSpPr>
              <a:spLocks noChangeShapeType="1"/>
            </p:cNvSpPr>
            <p:nvPr/>
          </p:nvSpPr>
          <p:spPr bwMode="auto">
            <a:xfrm>
              <a:off x="5254562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73" name="Line 107"/>
            <p:cNvSpPr>
              <a:spLocks noChangeShapeType="1"/>
            </p:cNvSpPr>
            <p:nvPr/>
          </p:nvSpPr>
          <p:spPr bwMode="auto">
            <a:xfrm>
              <a:off x="5296886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74" name="Line 108"/>
            <p:cNvSpPr>
              <a:spLocks noChangeShapeType="1"/>
            </p:cNvSpPr>
            <p:nvPr/>
          </p:nvSpPr>
          <p:spPr bwMode="auto">
            <a:xfrm>
              <a:off x="5340150" y="5114313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75" name="Line 109"/>
            <p:cNvSpPr>
              <a:spLocks noChangeShapeType="1"/>
            </p:cNvSpPr>
            <p:nvPr/>
          </p:nvSpPr>
          <p:spPr bwMode="auto">
            <a:xfrm>
              <a:off x="5382473" y="5114313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76" name="Line 110"/>
            <p:cNvSpPr>
              <a:spLocks noChangeShapeType="1"/>
            </p:cNvSpPr>
            <p:nvPr/>
          </p:nvSpPr>
          <p:spPr bwMode="auto">
            <a:xfrm>
              <a:off x="5424797" y="5114313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77" name="Line 111"/>
            <p:cNvSpPr>
              <a:spLocks noChangeShapeType="1"/>
            </p:cNvSpPr>
            <p:nvPr/>
          </p:nvSpPr>
          <p:spPr bwMode="auto">
            <a:xfrm>
              <a:off x="5467120" y="5114313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78" name="Line 112"/>
            <p:cNvSpPr>
              <a:spLocks noChangeShapeType="1"/>
            </p:cNvSpPr>
            <p:nvPr/>
          </p:nvSpPr>
          <p:spPr bwMode="auto">
            <a:xfrm>
              <a:off x="5509444" y="5114313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79" name="Line 113"/>
            <p:cNvSpPr>
              <a:spLocks noChangeShapeType="1"/>
            </p:cNvSpPr>
            <p:nvPr/>
          </p:nvSpPr>
          <p:spPr bwMode="auto">
            <a:xfrm>
              <a:off x="5551767" y="5114313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80" name="Line 114"/>
            <p:cNvSpPr>
              <a:spLocks noChangeShapeType="1"/>
            </p:cNvSpPr>
            <p:nvPr/>
          </p:nvSpPr>
          <p:spPr bwMode="auto">
            <a:xfrm>
              <a:off x="5594091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81" name="Line 115"/>
            <p:cNvSpPr>
              <a:spLocks noChangeShapeType="1"/>
            </p:cNvSpPr>
            <p:nvPr/>
          </p:nvSpPr>
          <p:spPr bwMode="auto">
            <a:xfrm>
              <a:off x="5636414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82" name="Line 116"/>
            <p:cNvSpPr>
              <a:spLocks noChangeShapeType="1"/>
            </p:cNvSpPr>
            <p:nvPr/>
          </p:nvSpPr>
          <p:spPr bwMode="auto">
            <a:xfrm>
              <a:off x="5678738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83" name="Line 117"/>
            <p:cNvSpPr>
              <a:spLocks noChangeShapeType="1"/>
            </p:cNvSpPr>
            <p:nvPr/>
          </p:nvSpPr>
          <p:spPr bwMode="auto">
            <a:xfrm>
              <a:off x="5721061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84" name="Line 118"/>
            <p:cNvSpPr>
              <a:spLocks noChangeShapeType="1"/>
            </p:cNvSpPr>
            <p:nvPr/>
          </p:nvSpPr>
          <p:spPr bwMode="auto">
            <a:xfrm>
              <a:off x="5763385" y="5114313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85" name="Line 119"/>
            <p:cNvSpPr>
              <a:spLocks noChangeShapeType="1"/>
            </p:cNvSpPr>
            <p:nvPr/>
          </p:nvSpPr>
          <p:spPr bwMode="auto">
            <a:xfrm>
              <a:off x="2880684" y="4375885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86" name="Line 120"/>
            <p:cNvSpPr>
              <a:spLocks noChangeShapeType="1"/>
            </p:cNvSpPr>
            <p:nvPr/>
          </p:nvSpPr>
          <p:spPr bwMode="auto">
            <a:xfrm>
              <a:off x="2923008" y="4375885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87" name="Line 121"/>
            <p:cNvSpPr>
              <a:spLocks noChangeShapeType="1"/>
            </p:cNvSpPr>
            <p:nvPr/>
          </p:nvSpPr>
          <p:spPr bwMode="auto">
            <a:xfrm>
              <a:off x="2965331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88" name="Line 122"/>
            <p:cNvSpPr>
              <a:spLocks noChangeShapeType="1"/>
            </p:cNvSpPr>
            <p:nvPr/>
          </p:nvSpPr>
          <p:spPr bwMode="auto">
            <a:xfrm>
              <a:off x="3007655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89" name="Line 123"/>
            <p:cNvSpPr>
              <a:spLocks noChangeShapeType="1"/>
            </p:cNvSpPr>
            <p:nvPr/>
          </p:nvSpPr>
          <p:spPr bwMode="auto">
            <a:xfrm>
              <a:off x="3049978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90" name="Line 124"/>
            <p:cNvSpPr>
              <a:spLocks noChangeShapeType="1"/>
            </p:cNvSpPr>
            <p:nvPr/>
          </p:nvSpPr>
          <p:spPr bwMode="auto">
            <a:xfrm>
              <a:off x="3092302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91" name="Line 125"/>
            <p:cNvSpPr>
              <a:spLocks noChangeShapeType="1"/>
            </p:cNvSpPr>
            <p:nvPr/>
          </p:nvSpPr>
          <p:spPr bwMode="auto">
            <a:xfrm>
              <a:off x="3134625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92" name="Line 126"/>
            <p:cNvSpPr>
              <a:spLocks noChangeShapeType="1"/>
            </p:cNvSpPr>
            <p:nvPr/>
          </p:nvSpPr>
          <p:spPr bwMode="auto">
            <a:xfrm>
              <a:off x="3176949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93" name="Line 127"/>
            <p:cNvSpPr>
              <a:spLocks noChangeShapeType="1"/>
            </p:cNvSpPr>
            <p:nvPr/>
          </p:nvSpPr>
          <p:spPr bwMode="auto">
            <a:xfrm>
              <a:off x="3219272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94" name="Line 128"/>
            <p:cNvSpPr>
              <a:spLocks noChangeShapeType="1"/>
            </p:cNvSpPr>
            <p:nvPr/>
          </p:nvSpPr>
          <p:spPr bwMode="auto">
            <a:xfrm>
              <a:off x="3262536" y="4375885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95" name="Line 129"/>
            <p:cNvSpPr>
              <a:spLocks noChangeShapeType="1"/>
            </p:cNvSpPr>
            <p:nvPr/>
          </p:nvSpPr>
          <p:spPr bwMode="auto">
            <a:xfrm>
              <a:off x="3304860" y="4375885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96" name="Line 130"/>
            <p:cNvSpPr>
              <a:spLocks noChangeShapeType="1"/>
            </p:cNvSpPr>
            <p:nvPr/>
          </p:nvSpPr>
          <p:spPr bwMode="auto">
            <a:xfrm>
              <a:off x="3347183" y="4375885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97" name="Line 131"/>
            <p:cNvSpPr>
              <a:spLocks noChangeShapeType="1"/>
            </p:cNvSpPr>
            <p:nvPr/>
          </p:nvSpPr>
          <p:spPr bwMode="auto">
            <a:xfrm>
              <a:off x="3389507" y="4375885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98" name="Line 132"/>
            <p:cNvSpPr>
              <a:spLocks noChangeShapeType="1"/>
            </p:cNvSpPr>
            <p:nvPr/>
          </p:nvSpPr>
          <p:spPr bwMode="auto">
            <a:xfrm>
              <a:off x="3431830" y="4375885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99" name="Line 133"/>
            <p:cNvSpPr>
              <a:spLocks noChangeShapeType="1"/>
            </p:cNvSpPr>
            <p:nvPr/>
          </p:nvSpPr>
          <p:spPr bwMode="auto">
            <a:xfrm>
              <a:off x="3474154" y="4375885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0" name="Line 134"/>
            <p:cNvSpPr>
              <a:spLocks noChangeShapeType="1"/>
            </p:cNvSpPr>
            <p:nvPr/>
          </p:nvSpPr>
          <p:spPr bwMode="auto">
            <a:xfrm>
              <a:off x="3516477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1" name="Line 135"/>
            <p:cNvSpPr>
              <a:spLocks noChangeShapeType="1"/>
            </p:cNvSpPr>
            <p:nvPr/>
          </p:nvSpPr>
          <p:spPr bwMode="auto">
            <a:xfrm>
              <a:off x="3558801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2" name="Line 136"/>
            <p:cNvSpPr>
              <a:spLocks noChangeShapeType="1"/>
            </p:cNvSpPr>
            <p:nvPr/>
          </p:nvSpPr>
          <p:spPr bwMode="auto">
            <a:xfrm>
              <a:off x="3601124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3" name="Line 137"/>
            <p:cNvSpPr>
              <a:spLocks noChangeShapeType="1"/>
            </p:cNvSpPr>
            <p:nvPr/>
          </p:nvSpPr>
          <p:spPr bwMode="auto">
            <a:xfrm>
              <a:off x="3643448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4" name="Line 138"/>
            <p:cNvSpPr>
              <a:spLocks noChangeShapeType="1"/>
            </p:cNvSpPr>
            <p:nvPr/>
          </p:nvSpPr>
          <p:spPr bwMode="auto">
            <a:xfrm>
              <a:off x="3685771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5" name="Line 139"/>
            <p:cNvSpPr>
              <a:spLocks noChangeShapeType="1"/>
            </p:cNvSpPr>
            <p:nvPr/>
          </p:nvSpPr>
          <p:spPr bwMode="auto">
            <a:xfrm>
              <a:off x="3728095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6" name="Line 140"/>
            <p:cNvSpPr>
              <a:spLocks noChangeShapeType="1"/>
            </p:cNvSpPr>
            <p:nvPr/>
          </p:nvSpPr>
          <p:spPr bwMode="auto">
            <a:xfrm>
              <a:off x="3771359" y="4375885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7" name="Line 141"/>
            <p:cNvSpPr>
              <a:spLocks noChangeShapeType="1"/>
            </p:cNvSpPr>
            <p:nvPr/>
          </p:nvSpPr>
          <p:spPr bwMode="auto">
            <a:xfrm>
              <a:off x="3813682" y="4375885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8" name="Line 142"/>
            <p:cNvSpPr>
              <a:spLocks noChangeShapeType="1"/>
            </p:cNvSpPr>
            <p:nvPr/>
          </p:nvSpPr>
          <p:spPr bwMode="auto">
            <a:xfrm>
              <a:off x="3856006" y="4375885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9" name="Line 143"/>
            <p:cNvSpPr>
              <a:spLocks noChangeShapeType="1"/>
            </p:cNvSpPr>
            <p:nvPr/>
          </p:nvSpPr>
          <p:spPr bwMode="auto">
            <a:xfrm>
              <a:off x="3898329" y="4375885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0" name="Line 144"/>
            <p:cNvSpPr>
              <a:spLocks noChangeShapeType="1"/>
            </p:cNvSpPr>
            <p:nvPr/>
          </p:nvSpPr>
          <p:spPr bwMode="auto">
            <a:xfrm>
              <a:off x="3940653" y="4375885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1" name="Line 145"/>
            <p:cNvSpPr>
              <a:spLocks noChangeShapeType="1"/>
            </p:cNvSpPr>
            <p:nvPr/>
          </p:nvSpPr>
          <p:spPr bwMode="auto">
            <a:xfrm>
              <a:off x="3982976" y="4375885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2" name="Line 146"/>
            <p:cNvSpPr>
              <a:spLocks noChangeShapeType="1"/>
            </p:cNvSpPr>
            <p:nvPr/>
          </p:nvSpPr>
          <p:spPr bwMode="auto">
            <a:xfrm>
              <a:off x="4025300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3" name="Line 147"/>
            <p:cNvSpPr>
              <a:spLocks noChangeShapeType="1"/>
            </p:cNvSpPr>
            <p:nvPr/>
          </p:nvSpPr>
          <p:spPr bwMode="auto">
            <a:xfrm>
              <a:off x="4067623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4" name="Line 148"/>
            <p:cNvSpPr>
              <a:spLocks noChangeShapeType="1"/>
            </p:cNvSpPr>
            <p:nvPr/>
          </p:nvSpPr>
          <p:spPr bwMode="auto">
            <a:xfrm>
              <a:off x="4109947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5" name="Line 149"/>
            <p:cNvSpPr>
              <a:spLocks noChangeShapeType="1"/>
            </p:cNvSpPr>
            <p:nvPr/>
          </p:nvSpPr>
          <p:spPr bwMode="auto">
            <a:xfrm>
              <a:off x="4152270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6" name="Line 150"/>
            <p:cNvSpPr>
              <a:spLocks noChangeShapeType="1"/>
            </p:cNvSpPr>
            <p:nvPr/>
          </p:nvSpPr>
          <p:spPr bwMode="auto">
            <a:xfrm>
              <a:off x="4194594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7" name="Line 151"/>
            <p:cNvSpPr>
              <a:spLocks noChangeShapeType="1"/>
            </p:cNvSpPr>
            <p:nvPr/>
          </p:nvSpPr>
          <p:spPr bwMode="auto">
            <a:xfrm>
              <a:off x="4236917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8" name="Line 152"/>
            <p:cNvSpPr>
              <a:spLocks noChangeShapeType="1"/>
            </p:cNvSpPr>
            <p:nvPr/>
          </p:nvSpPr>
          <p:spPr bwMode="auto">
            <a:xfrm>
              <a:off x="4280181" y="4375885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9" name="Line 153"/>
            <p:cNvSpPr>
              <a:spLocks noChangeShapeType="1"/>
            </p:cNvSpPr>
            <p:nvPr/>
          </p:nvSpPr>
          <p:spPr bwMode="auto">
            <a:xfrm>
              <a:off x="4322505" y="4375885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20" name="Line 154"/>
            <p:cNvSpPr>
              <a:spLocks noChangeShapeType="1"/>
            </p:cNvSpPr>
            <p:nvPr/>
          </p:nvSpPr>
          <p:spPr bwMode="auto">
            <a:xfrm>
              <a:off x="4364828" y="4375885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21" name="Line 155"/>
            <p:cNvSpPr>
              <a:spLocks noChangeShapeType="1"/>
            </p:cNvSpPr>
            <p:nvPr/>
          </p:nvSpPr>
          <p:spPr bwMode="auto">
            <a:xfrm>
              <a:off x="4407152" y="4375885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22" name="Line 156"/>
            <p:cNvSpPr>
              <a:spLocks noChangeShapeType="1"/>
            </p:cNvSpPr>
            <p:nvPr/>
          </p:nvSpPr>
          <p:spPr bwMode="auto">
            <a:xfrm>
              <a:off x="4449475" y="4375885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23" name="Line 157"/>
            <p:cNvSpPr>
              <a:spLocks noChangeShapeType="1"/>
            </p:cNvSpPr>
            <p:nvPr/>
          </p:nvSpPr>
          <p:spPr bwMode="auto">
            <a:xfrm>
              <a:off x="4491799" y="4375885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24" name="Line 158"/>
            <p:cNvSpPr>
              <a:spLocks noChangeShapeType="1"/>
            </p:cNvSpPr>
            <p:nvPr/>
          </p:nvSpPr>
          <p:spPr bwMode="auto">
            <a:xfrm>
              <a:off x="4534122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25" name="Line 159"/>
            <p:cNvSpPr>
              <a:spLocks noChangeShapeType="1"/>
            </p:cNvSpPr>
            <p:nvPr/>
          </p:nvSpPr>
          <p:spPr bwMode="auto">
            <a:xfrm>
              <a:off x="4576446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26" name="Line 160"/>
            <p:cNvSpPr>
              <a:spLocks noChangeShapeType="1"/>
            </p:cNvSpPr>
            <p:nvPr/>
          </p:nvSpPr>
          <p:spPr bwMode="auto">
            <a:xfrm>
              <a:off x="4618769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27" name="Line 161"/>
            <p:cNvSpPr>
              <a:spLocks noChangeShapeType="1"/>
            </p:cNvSpPr>
            <p:nvPr/>
          </p:nvSpPr>
          <p:spPr bwMode="auto">
            <a:xfrm>
              <a:off x="4661093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28" name="Line 162"/>
            <p:cNvSpPr>
              <a:spLocks noChangeShapeType="1"/>
            </p:cNvSpPr>
            <p:nvPr/>
          </p:nvSpPr>
          <p:spPr bwMode="auto">
            <a:xfrm>
              <a:off x="4703416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29" name="Line 163"/>
            <p:cNvSpPr>
              <a:spLocks noChangeShapeType="1"/>
            </p:cNvSpPr>
            <p:nvPr/>
          </p:nvSpPr>
          <p:spPr bwMode="auto">
            <a:xfrm>
              <a:off x="4745740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0" name="Line 164"/>
            <p:cNvSpPr>
              <a:spLocks noChangeShapeType="1"/>
            </p:cNvSpPr>
            <p:nvPr/>
          </p:nvSpPr>
          <p:spPr bwMode="auto">
            <a:xfrm>
              <a:off x="4788063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Line 165"/>
            <p:cNvSpPr>
              <a:spLocks noChangeShapeType="1"/>
            </p:cNvSpPr>
            <p:nvPr/>
          </p:nvSpPr>
          <p:spPr bwMode="auto">
            <a:xfrm>
              <a:off x="4831327" y="4375885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2" name="Line 166"/>
            <p:cNvSpPr>
              <a:spLocks noChangeShapeType="1"/>
            </p:cNvSpPr>
            <p:nvPr/>
          </p:nvSpPr>
          <p:spPr bwMode="auto">
            <a:xfrm>
              <a:off x="4873651" y="4375885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3" name="Line 167"/>
            <p:cNvSpPr>
              <a:spLocks noChangeShapeType="1"/>
            </p:cNvSpPr>
            <p:nvPr/>
          </p:nvSpPr>
          <p:spPr bwMode="auto">
            <a:xfrm>
              <a:off x="4915974" y="4375885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4" name="Line 168"/>
            <p:cNvSpPr>
              <a:spLocks noChangeShapeType="1"/>
            </p:cNvSpPr>
            <p:nvPr/>
          </p:nvSpPr>
          <p:spPr bwMode="auto">
            <a:xfrm>
              <a:off x="4958298" y="4375885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5" name="Line 169"/>
            <p:cNvSpPr>
              <a:spLocks noChangeShapeType="1"/>
            </p:cNvSpPr>
            <p:nvPr/>
          </p:nvSpPr>
          <p:spPr bwMode="auto">
            <a:xfrm>
              <a:off x="5000621" y="4375885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6" name="Line 170"/>
            <p:cNvSpPr>
              <a:spLocks noChangeShapeType="1"/>
            </p:cNvSpPr>
            <p:nvPr/>
          </p:nvSpPr>
          <p:spPr bwMode="auto">
            <a:xfrm>
              <a:off x="5042945" y="4375885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7" name="Line 171"/>
            <p:cNvSpPr>
              <a:spLocks noChangeShapeType="1"/>
            </p:cNvSpPr>
            <p:nvPr/>
          </p:nvSpPr>
          <p:spPr bwMode="auto">
            <a:xfrm>
              <a:off x="5085268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8" name="Line 172"/>
            <p:cNvSpPr>
              <a:spLocks noChangeShapeType="1"/>
            </p:cNvSpPr>
            <p:nvPr/>
          </p:nvSpPr>
          <p:spPr bwMode="auto">
            <a:xfrm>
              <a:off x="5127592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9" name="Line 173"/>
            <p:cNvSpPr>
              <a:spLocks noChangeShapeType="1"/>
            </p:cNvSpPr>
            <p:nvPr/>
          </p:nvSpPr>
          <p:spPr bwMode="auto">
            <a:xfrm>
              <a:off x="5169915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0" name="Line 174"/>
            <p:cNvSpPr>
              <a:spLocks noChangeShapeType="1"/>
            </p:cNvSpPr>
            <p:nvPr/>
          </p:nvSpPr>
          <p:spPr bwMode="auto">
            <a:xfrm>
              <a:off x="5212239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1" name="Line 175"/>
            <p:cNvSpPr>
              <a:spLocks noChangeShapeType="1"/>
            </p:cNvSpPr>
            <p:nvPr/>
          </p:nvSpPr>
          <p:spPr bwMode="auto">
            <a:xfrm>
              <a:off x="5254562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2" name="Line 176"/>
            <p:cNvSpPr>
              <a:spLocks noChangeShapeType="1"/>
            </p:cNvSpPr>
            <p:nvPr/>
          </p:nvSpPr>
          <p:spPr bwMode="auto">
            <a:xfrm>
              <a:off x="5296886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3" name="Line 177"/>
            <p:cNvSpPr>
              <a:spLocks noChangeShapeType="1"/>
            </p:cNvSpPr>
            <p:nvPr/>
          </p:nvSpPr>
          <p:spPr bwMode="auto">
            <a:xfrm>
              <a:off x="5340150" y="4375885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4" name="Line 178"/>
            <p:cNvSpPr>
              <a:spLocks noChangeShapeType="1"/>
            </p:cNvSpPr>
            <p:nvPr/>
          </p:nvSpPr>
          <p:spPr bwMode="auto">
            <a:xfrm>
              <a:off x="5382473" y="4375885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5" name="Line 179"/>
            <p:cNvSpPr>
              <a:spLocks noChangeShapeType="1"/>
            </p:cNvSpPr>
            <p:nvPr/>
          </p:nvSpPr>
          <p:spPr bwMode="auto">
            <a:xfrm>
              <a:off x="5424797" y="4375885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6" name="Line 180"/>
            <p:cNvSpPr>
              <a:spLocks noChangeShapeType="1"/>
            </p:cNvSpPr>
            <p:nvPr/>
          </p:nvSpPr>
          <p:spPr bwMode="auto">
            <a:xfrm>
              <a:off x="5467120" y="4375885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7" name="Line 181"/>
            <p:cNvSpPr>
              <a:spLocks noChangeShapeType="1"/>
            </p:cNvSpPr>
            <p:nvPr/>
          </p:nvSpPr>
          <p:spPr bwMode="auto">
            <a:xfrm>
              <a:off x="5509444" y="4375885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8" name="Line 182"/>
            <p:cNvSpPr>
              <a:spLocks noChangeShapeType="1"/>
            </p:cNvSpPr>
            <p:nvPr/>
          </p:nvSpPr>
          <p:spPr bwMode="auto">
            <a:xfrm>
              <a:off x="5551767" y="4375885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9" name="Line 183"/>
            <p:cNvSpPr>
              <a:spLocks noChangeShapeType="1"/>
            </p:cNvSpPr>
            <p:nvPr/>
          </p:nvSpPr>
          <p:spPr bwMode="auto">
            <a:xfrm>
              <a:off x="5594091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50" name="Line 184"/>
            <p:cNvSpPr>
              <a:spLocks noChangeShapeType="1"/>
            </p:cNvSpPr>
            <p:nvPr/>
          </p:nvSpPr>
          <p:spPr bwMode="auto">
            <a:xfrm>
              <a:off x="5636414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51" name="Line 185"/>
            <p:cNvSpPr>
              <a:spLocks noChangeShapeType="1"/>
            </p:cNvSpPr>
            <p:nvPr/>
          </p:nvSpPr>
          <p:spPr bwMode="auto">
            <a:xfrm>
              <a:off x="5678738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52" name="Line 186"/>
            <p:cNvSpPr>
              <a:spLocks noChangeShapeType="1"/>
            </p:cNvSpPr>
            <p:nvPr/>
          </p:nvSpPr>
          <p:spPr bwMode="auto">
            <a:xfrm>
              <a:off x="5721061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53" name="Line 187"/>
            <p:cNvSpPr>
              <a:spLocks noChangeShapeType="1"/>
            </p:cNvSpPr>
            <p:nvPr/>
          </p:nvSpPr>
          <p:spPr bwMode="auto">
            <a:xfrm>
              <a:off x="5763385" y="4375885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54" name="Line 188"/>
            <p:cNvSpPr>
              <a:spLocks noChangeShapeType="1"/>
            </p:cNvSpPr>
            <p:nvPr/>
          </p:nvSpPr>
          <p:spPr bwMode="auto">
            <a:xfrm>
              <a:off x="2880684" y="3636151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55" name="Line 189"/>
            <p:cNvSpPr>
              <a:spLocks noChangeShapeType="1"/>
            </p:cNvSpPr>
            <p:nvPr/>
          </p:nvSpPr>
          <p:spPr bwMode="auto">
            <a:xfrm>
              <a:off x="2923008" y="3636151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56" name="Line 190"/>
            <p:cNvSpPr>
              <a:spLocks noChangeShapeType="1"/>
            </p:cNvSpPr>
            <p:nvPr/>
          </p:nvSpPr>
          <p:spPr bwMode="auto">
            <a:xfrm>
              <a:off x="2965331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57" name="Line 191"/>
            <p:cNvSpPr>
              <a:spLocks noChangeShapeType="1"/>
            </p:cNvSpPr>
            <p:nvPr/>
          </p:nvSpPr>
          <p:spPr bwMode="auto">
            <a:xfrm>
              <a:off x="3007655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58" name="Line 192"/>
            <p:cNvSpPr>
              <a:spLocks noChangeShapeType="1"/>
            </p:cNvSpPr>
            <p:nvPr/>
          </p:nvSpPr>
          <p:spPr bwMode="auto">
            <a:xfrm>
              <a:off x="3049978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59" name="Line 193"/>
            <p:cNvSpPr>
              <a:spLocks noChangeShapeType="1"/>
            </p:cNvSpPr>
            <p:nvPr/>
          </p:nvSpPr>
          <p:spPr bwMode="auto">
            <a:xfrm>
              <a:off x="3092302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60" name="Line 194"/>
            <p:cNvSpPr>
              <a:spLocks noChangeShapeType="1"/>
            </p:cNvSpPr>
            <p:nvPr/>
          </p:nvSpPr>
          <p:spPr bwMode="auto">
            <a:xfrm>
              <a:off x="3134625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61" name="Line 195"/>
            <p:cNvSpPr>
              <a:spLocks noChangeShapeType="1"/>
            </p:cNvSpPr>
            <p:nvPr/>
          </p:nvSpPr>
          <p:spPr bwMode="auto">
            <a:xfrm>
              <a:off x="3176949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62" name="Line 196"/>
            <p:cNvSpPr>
              <a:spLocks noChangeShapeType="1"/>
            </p:cNvSpPr>
            <p:nvPr/>
          </p:nvSpPr>
          <p:spPr bwMode="auto">
            <a:xfrm>
              <a:off x="3219272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63" name="Line 197"/>
            <p:cNvSpPr>
              <a:spLocks noChangeShapeType="1"/>
            </p:cNvSpPr>
            <p:nvPr/>
          </p:nvSpPr>
          <p:spPr bwMode="auto">
            <a:xfrm>
              <a:off x="3262536" y="3636151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64" name="Line 198"/>
            <p:cNvSpPr>
              <a:spLocks noChangeShapeType="1"/>
            </p:cNvSpPr>
            <p:nvPr/>
          </p:nvSpPr>
          <p:spPr bwMode="auto">
            <a:xfrm>
              <a:off x="3304860" y="3636151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65" name="Line 199"/>
            <p:cNvSpPr>
              <a:spLocks noChangeShapeType="1"/>
            </p:cNvSpPr>
            <p:nvPr/>
          </p:nvSpPr>
          <p:spPr bwMode="auto">
            <a:xfrm>
              <a:off x="3347183" y="3636151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66" name="Line 200"/>
            <p:cNvSpPr>
              <a:spLocks noChangeShapeType="1"/>
            </p:cNvSpPr>
            <p:nvPr/>
          </p:nvSpPr>
          <p:spPr bwMode="auto">
            <a:xfrm>
              <a:off x="3389507" y="3636151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67" name="Line 201"/>
            <p:cNvSpPr>
              <a:spLocks noChangeShapeType="1"/>
            </p:cNvSpPr>
            <p:nvPr/>
          </p:nvSpPr>
          <p:spPr bwMode="auto">
            <a:xfrm>
              <a:off x="3431830" y="3636151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68" name="Line 202"/>
            <p:cNvSpPr>
              <a:spLocks noChangeShapeType="1"/>
            </p:cNvSpPr>
            <p:nvPr/>
          </p:nvSpPr>
          <p:spPr bwMode="auto">
            <a:xfrm>
              <a:off x="3474154" y="3636151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69" name="Line 203"/>
            <p:cNvSpPr>
              <a:spLocks noChangeShapeType="1"/>
            </p:cNvSpPr>
            <p:nvPr/>
          </p:nvSpPr>
          <p:spPr bwMode="auto">
            <a:xfrm>
              <a:off x="3516477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70" name="Line 204"/>
            <p:cNvSpPr>
              <a:spLocks noChangeShapeType="1"/>
            </p:cNvSpPr>
            <p:nvPr/>
          </p:nvSpPr>
          <p:spPr bwMode="auto">
            <a:xfrm>
              <a:off x="3558801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71" name="Line 205"/>
            <p:cNvSpPr>
              <a:spLocks noChangeShapeType="1"/>
            </p:cNvSpPr>
            <p:nvPr/>
          </p:nvSpPr>
          <p:spPr bwMode="auto">
            <a:xfrm>
              <a:off x="3601124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72" name="Line 206"/>
            <p:cNvSpPr>
              <a:spLocks noChangeShapeType="1"/>
            </p:cNvSpPr>
            <p:nvPr/>
          </p:nvSpPr>
          <p:spPr bwMode="auto">
            <a:xfrm>
              <a:off x="3643448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73" name="Line 207"/>
            <p:cNvSpPr>
              <a:spLocks noChangeShapeType="1"/>
            </p:cNvSpPr>
            <p:nvPr/>
          </p:nvSpPr>
          <p:spPr bwMode="auto">
            <a:xfrm>
              <a:off x="3685771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74" name="Line 208"/>
            <p:cNvSpPr>
              <a:spLocks noChangeShapeType="1"/>
            </p:cNvSpPr>
            <p:nvPr/>
          </p:nvSpPr>
          <p:spPr bwMode="auto">
            <a:xfrm>
              <a:off x="3728095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75" name="Line 209"/>
            <p:cNvSpPr>
              <a:spLocks noChangeShapeType="1"/>
            </p:cNvSpPr>
            <p:nvPr/>
          </p:nvSpPr>
          <p:spPr bwMode="auto">
            <a:xfrm>
              <a:off x="3771359" y="3636151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76" name="Line 210"/>
            <p:cNvSpPr>
              <a:spLocks noChangeShapeType="1"/>
            </p:cNvSpPr>
            <p:nvPr/>
          </p:nvSpPr>
          <p:spPr bwMode="auto">
            <a:xfrm>
              <a:off x="3813682" y="3636151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77" name="Line 211"/>
            <p:cNvSpPr>
              <a:spLocks noChangeShapeType="1"/>
            </p:cNvSpPr>
            <p:nvPr/>
          </p:nvSpPr>
          <p:spPr bwMode="auto">
            <a:xfrm>
              <a:off x="3856006" y="3636151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78" name="Line 212"/>
            <p:cNvSpPr>
              <a:spLocks noChangeShapeType="1"/>
            </p:cNvSpPr>
            <p:nvPr/>
          </p:nvSpPr>
          <p:spPr bwMode="auto">
            <a:xfrm>
              <a:off x="3898329" y="3636151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79" name="Line 213"/>
            <p:cNvSpPr>
              <a:spLocks noChangeShapeType="1"/>
            </p:cNvSpPr>
            <p:nvPr/>
          </p:nvSpPr>
          <p:spPr bwMode="auto">
            <a:xfrm>
              <a:off x="3940653" y="3636151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80" name="Line 214"/>
            <p:cNvSpPr>
              <a:spLocks noChangeShapeType="1"/>
            </p:cNvSpPr>
            <p:nvPr/>
          </p:nvSpPr>
          <p:spPr bwMode="auto">
            <a:xfrm>
              <a:off x="3982976" y="3636151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81" name="Line 215"/>
            <p:cNvSpPr>
              <a:spLocks noChangeShapeType="1"/>
            </p:cNvSpPr>
            <p:nvPr/>
          </p:nvSpPr>
          <p:spPr bwMode="auto">
            <a:xfrm>
              <a:off x="4025300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82" name="Line 216"/>
            <p:cNvSpPr>
              <a:spLocks noChangeShapeType="1"/>
            </p:cNvSpPr>
            <p:nvPr/>
          </p:nvSpPr>
          <p:spPr bwMode="auto">
            <a:xfrm>
              <a:off x="4067623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83" name="Line 217"/>
            <p:cNvSpPr>
              <a:spLocks noChangeShapeType="1"/>
            </p:cNvSpPr>
            <p:nvPr/>
          </p:nvSpPr>
          <p:spPr bwMode="auto">
            <a:xfrm>
              <a:off x="4109947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84" name="Line 218"/>
            <p:cNvSpPr>
              <a:spLocks noChangeShapeType="1"/>
            </p:cNvSpPr>
            <p:nvPr/>
          </p:nvSpPr>
          <p:spPr bwMode="auto">
            <a:xfrm>
              <a:off x="4152270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85" name="Line 219"/>
            <p:cNvSpPr>
              <a:spLocks noChangeShapeType="1"/>
            </p:cNvSpPr>
            <p:nvPr/>
          </p:nvSpPr>
          <p:spPr bwMode="auto">
            <a:xfrm>
              <a:off x="4194594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86" name="Line 220"/>
            <p:cNvSpPr>
              <a:spLocks noChangeShapeType="1"/>
            </p:cNvSpPr>
            <p:nvPr/>
          </p:nvSpPr>
          <p:spPr bwMode="auto">
            <a:xfrm>
              <a:off x="4236917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87" name="Line 221"/>
            <p:cNvSpPr>
              <a:spLocks noChangeShapeType="1"/>
            </p:cNvSpPr>
            <p:nvPr/>
          </p:nvSpPr>
          <p:spPr bwMode="auto">
            <a:xfrm>
              <a:off x="4280181" y="3636151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88" name="Line 222"/>
            <p:cNvSpPr>
              <a:spLocks noChangeShapeType="1"/>
            </p:cNvSpPr>
            <p:nvPr/>
          </p:nvSpPr>
          <p:spPr bwMode="auto">
            <a:xfrm>
              <a:off x="4322505" y="3636151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89" name="Line 223"/>
            <p:cNvSpPr>
              <a:spLocks noChangeShapeType="1"/>
            </p:cNvSpPr>
            <p:nvPr/>
          </p:nvSpPr>
          <p:spPr bwMode="auto">
            <a:xfrm>
              <a:off x="4364828" y="3636151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0" name="Line 224"/>
            <p:cNvSpPr>
              <a:spLocks noChangeShapeType="1"/>
            </p:cNvSpPr>
            <p:nvPr/>
          </p:nvSpPr>
          <p:spPr bwMode="auto">
            <a:xfrm>
              <a:off x="4407152" y="3636151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1" name="Line 225"/>
            <p:cNvSpPr>
              <a:spLocks noChangeShapeType="1"/>
            </p:cNvSpPr>
            <p:nvPr/>
          </p:nvSpPr>
          <p:spPr bwMode="auto">
            <a:xfrm>
              <a:off x="4449475" y="3636151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2" name="Line 226"/>
            <p:cNvSpPr>
              <a:spLocks noChangeShapeType="1"/>
            </p:cNvSpPr>
            <p:nvPr/>
          </p:nvSpPr>
          <p:spPr bwMode="auto">
            <a:xfrm>
              <a:off x="4491799" y="3636151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3" name="Line 227"/>
            <p:cNvSpPr>
              <a:spLocks noChangeShapeType="1"/>
            </p:cNvSpPr>
            <p:nvPr/>
          </p:nvSpPr>
          <p:spPr bwMode="auto">
            <a:xfrm>
              <a:off x="4534122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4" name="Line 228"/>
            <p:cNvSpPr>
              <a:spLocks noChangeShapeType="1"/>
            </p:cNvSpPr>
            <p:nvPr/>
          </p:nvSpPr>
          <p:spPr bwMode="auto">
            <a:xfrm>
              <a:off x="4576446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5" name="Line 229"/>
            <p:cNvSpPr>
              <a:spLocks noChangeShapeType="1"/>
            </p:cNvSpPr>
            <p:nvPr/>
          </p:nvSpPr>
          <p:spPr bwMode="auto">
            <a:xfrm>
              <a:off x="4618769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6" name="Line 230"/>
            <p:cNvSpPr>
              <a:spLocks noChangeShapeType="1"/>
            </p:cNvSpPr>
            <p:nvPr/>
          </p:nvSpPr>
          <p:spPr bwMode="auto">
            <a:xfrm>
              <a:off x="4661093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7" name="Line 231"/>
            <p:cNvSpPr>
              <a:spLocks noChangeShapeType="1"/>
            </p:cNvSpPr>
            <p:nvPr/>
          </p:nvSpPr>
          <p:spPr bwMode="auto">
            <a:xfrm>
              <a:off x="4703416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8" name="Line 232"/>
            <p:cNvSpPr>
              <a:spLocks noChangeShapeType="1"/>
            </p:cNvSpPr>
            <p:nvPr/>
          </p:nvSpPr>
          <p:spPr bwMode="auto">
            <a:xfrm>
              <a:off x="4745740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9" name="Line 233"/>
            <p:cNvSpPr>
              <a:spLocks noChangeShapeType="1"/>
            </p:cNvSpPr>
            <p:nvPr/>
          </p:nvSpPr>
          <p:spPr bwMode="auto">
            <a:xfrm>
              <a:off x="4788063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00" name="Line 234"/>
            <p:cNvSpPr>
              <a:spLocks noChangeShapeType="1"/>
            </p:cNvSpPr>
            <p:nvPr/>
          </p:nvSpPr>
          <p:spPr bwMode="auto">
            <a:xfrm>
              <a:off x="4831327" y="3636151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01" name="Line 235"/>
            <p:cNvSpPr>
              <a:spLocks noChangeShapeType="1"/>
            </p:cNvSpPr>
            <p:nvPr/>
          </p:nvSpPr>
          <p:spPr bwMode="auto">
            <a:xfrm>
              <a:off x="4873651" y="3636151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02" name="Line 236"/>
            <p:cNvSpPr>
              <a:spLocks noChangeShapeType="1"/>
            </p:cNvSpPr>
            <p:nvPr/>
          </p:nvSpPr>
          <p:spPr bwMode="auto">
            <a:xfrm>
              <a:off x="4915974" y="3636151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03" name="Line 237"/>
            <p:cNvSpPr>
              <a:spLocks noChangeShapeType="1"/>
            </p:cNvSpPr>
            <p:nvPr/>
          </p:nvSpPr>
          <p:spPr bwMode="auto">
            <a:xfrm>
              <a:off x="4958298" y="3636151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04" name="Line 238"/>
            <p:cNvSpPr>
              <a:spLocks noChangeShapeType="1"/>
            </p:cNvSpPr>
            <p:nvPr/>
          </p:nvSpPr>
          <p:spPr bwMode="auto">
            <a:xfrm>
              <a:off x="5000621" y="3636151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05" name="Line 239"/>
            <p:cNvSpPr>
              <a:spLocks noChangeShapeType="1"/>
            </p:cNvSpPr>
            <p:nvPr/>
          </p:nvSpPr>
          <p:spPr bwMode="auto">
            <a:xfrm>
              <a:off x="5042945" y="3636151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06" name="Line 240"/>
            <p:cNvSpPr>
              <a:spLocks noChangeShapeType="1"/>
            </p:cNvSpPr>
            <p:nvPr/>
          </p:nvSpPr>
          <p:spPr bwMode="auto">
            <a:xfrm>
              <a:off x="5085268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07" name="Line 241"/>
            <p:cNvSpPr>
              <a:spLocks noChangeShapeType="1"/>
            </p:cNvSpPr>
            <p:nvPr/>
          </p:nvSpPr>
          <p:spPr bwMode="auto">
            <a:xfrm>
              <a:off x="5127592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08" name="Line 242"/>
            <p:cNvSpPr>
              <a:spLocks noChangeShapeType="1"/>
            </p:cNvSpPr>
            <p:nvPr/>
          </p:nvSpPr>
          <p:spPr bwMode="auto">
            <a:xfrm>
              <a:off x="5169915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09" name="Line 243"/>
            <p:cNvSpPr>
              <a:spLocks noChangeShapeType="1"/>
            </p:cNvSpPr>
            <p:nvPr/>
          </p:nvSpPr>
          <p:spPr bwMode="auto">
            <a:xfrm>
              <a:off x="5212239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10" name="Line 244"/>
            <p:cNvSpPr>
              <a:spLocks noChangeShapeType="1"/>
            </p:cNvSpPr>
            <p:nvPr/>
          </p:nvSpPr>
          <p:spPr bwMode="auto">
            <a:xfrm>
              <a:off x="5254562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11" name="Line 245"/>
            <p:cNvSpPr>
              <a:spLocks noChangeShapeType="1"/>
            </p:cNvSpPr>
            <p:nvPr/>
          </p:nvSpPr>
          <p:spPr bwMode="auto">
            <a:xfrm>
              <a:off x="5296886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12" name="Line 246"/>
            <p:cNvSpPr>
              <a:spLocks noChangeShapeType="1"/>
            </p:cNvSpPr>
            <p:nvPr/>
          </p:nvSpPr>
          <p:spPr bwMode="auto">
            <a:xfrm>
              <a:off x="5340150" y="3636151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13" name="Line 247"/>
            <p:cNvSpPr>
              <a:spLocks noChangeShapeType="1"/>
            </p:cNvSpPr>
            <p:nvPr/>
          </p:nvSpPr>
          <p:spPr bwMode="auto">
            <a:xfrm>
              <a:off x="5382473" y="3636151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14" name="Line 248"/>
            <p:cNvSpPr>
              <a:spLocks noChangeShapeType="1"/>
            </p:cNvSpPr>
            <p:nvPr/>
          </p:nvSpPr>
          <p:spPr bwMode="auto">
            <a:xfrm>
              <a:off x="5424797" y="3636151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15" name="Line 249"/>
            <p:cNvSpPr>
              <a:spLocks noChangeShapeType="1"/>
            </p:cNvSpPr>
            <p:nvPr/>
          </p:nvSpPr>
          <p:spPr bwMode="auto">
            <a:xfrm>
              <a:off x="5467120" y="3636151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16" name="Line 250"/>
            <p:cNvSpPr>
              <a:spLocks noChangeShapeType="1"/>
            </p:cNvSpPr>
            <p:nvPr/>
          </p:nvSpPr>
          <p:spPr bwMode="auto">
            <a:xfrm>
              <a:off x="5509444" y="3636151"/>
              <a:ext cx="65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17" name="Line 251"/>
            <p:cNvSpPr>
              <a:spLocks noChangeShapeType="1"/>
            </p:cNvSpPr>
            <p:nvPr/>
          </p:nvSpPr>
          <p:spPr bwMode="auto">
            <a:xfrm>
              <a:off x="5551767" y="3636151"/>
              <a:ext cx="65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18" name="Line 252"/>
            <p:cNvSpPr>
              <a:spLocks noChangeShapeType="1"/>
            </p:cNvSpPr>
            <p:nvPr/>
          </p:nvSpPr>
          <p:spPr bwMode="auto">
            <a:xfrm>
              <a:off x="5594091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19" name="Line 253"/>
            <p:cNvSpPr>
              <a:spLocks noChangeShapeType="1"/>
            </p:cNvSpPr>
            <p:nvPr/>
          </p:nvSpPr>
          <p:spPr bwMode="auto">
            <a:xfrm>
              <a:off x="5636414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20" name="Line 254"/>
            <p:cNvSpPr>
              <a:spLocks noChangeShapeType="1"/>
            </p:cNvSpPr>
            <p:nvPr/>
          </p:nvSpPr>
          <p:spPr bwMode="auto">
            <a:xfrm>
              <a:off x="5678738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21" name="Line 255"/>
            <p:cNvSpPr>
              <a:spLocks noChangeShapeType="1"/>
            </p:cNvSpPr>
            <p:nvPr/>
          </p:nvSpPr>
          <p:spPr bwMode="auto">
            <a:xfrm>
              <a:off x="5721061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22" name="Line 256"/>
            <p:cNvSpPr>
              <a:spLocks noChangeShapeType="1"/>
            </p:cNvSpPr>
            <p:nvPr/>
          </p:nvSpPr>
          <p:spPr bwMode="auto">
            <a:xfrm>
              <a:off x="5763385" y="3636151"/>
              <a:ext cx="75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23" name="Line 257"/>
            <p:cNvSpPr>
              <a:spLocks noChangeShapeType="1"/>
            </p:cNvSpPr>
            <p:nvPr/>
          </p:nvSpPr>
          <p:spPr bwMode="auto">
            <a:xfrm flipV="1">
              <a:off x="2796037" y="3627019"/>
              <a:ext cx="0" cy="22374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24" name="Freeform 265"/>
            <p:cNvSpPr>
              <a:spLocks/>
            </p:cNvSpPr>
            <p:nvPr/>
          </p:nvSpPr>
          <p:spPr bwMode="auto">
            <a:xfrm>
              <a:off x="2792275" y="5420904"/>
              <a:ext cx="2989920" cy="439666"/>
            </a:xfrm>
            <a:custGeom>
              <a:avLst/>
              <a:gdLst/>
              <a:ahLst/>
              <a:cxnLst>
                <a:cxn ang="0">
                  <a:pos x="0" y="360"/>
                </a:cxn>
                <a:cxn ang="0">
                  <a:pos x="168" y="344"/>
                </a:cxn>
                <a:cxn ang="0">
                  <a:pos x="344" y="320"/>
                </a:cxn>
                <a:cxn ang="0">
                  <a:pos x="512" y="304"/>
                </a:cxn>
                <a:cxn ang="0">
                  <a:pos x="680" y="288"/>
                </a:cxn>
                <a:cxn ang="0">
                  <a:pos x="848" y="272"/>
                </a:cxn>
                <a:cxn ang="0">
                  <a:pos x="1016" y="248"/>
                </a:cxn>
                <a:cxn ang="0">
                  <a:pos x="1184" y="232"/>
                </a:cxn>
                <a:cxn ang="0">
                  <a:pos x="1352" y="216"/>
                </a:cxn>
                <a:cxn ang="0">
                  <a:pos x="1528" y="200"/>
                </a:cxn>
                <a:cxn ang="0">
                  <a:pos x="1696" y="176"/>
                </a:cxn>
                <a:cxn ang="0">
                  <a:pos x="1864" y="160"/>
                </a:cxn>
                <a:cxn ang="0">
                  <a:pos x="2032" y="144"/>
                </a:cxn>
                <a:cxn ang="0">
                  <a:pos x="2200" y="128"/>
                </a:cxn>
                <a:cxn ang="0">
                  <a:pos x="2368" y="104"/>
                </a:cxn>
                <a:cxn ang="0">
                  <a:pos x="2536" y="88"/>
                </a:cxn>
                <a:cxn ang="0">
                  <a:pos x="2712" y="72"/>
                </a:cxn>
                <a:cxn ang="0">
                  <a:pos x="2880" y="56"/>
                </a:cxn>
                <a:cxn ang="0">
                  <a:pos x="3048" y="32"/>
                </a:cxn>
                <a:cxn ang="0">
                  <a:pos x="3216" y="16"/>
                </a:cxn>
                <a:cxn ang="0">
                  <a:pos x="3384" y="0"/>
                </a:cxn>
              </a:cxnLst>
              <a:rect l="0" t="0" r="r" b="b"/>
              <a:pathLst>
                <a:path w="3385" h="361">
                  <a:moveTo>
                    <a:pt x="0" y="360"/>
                  </a:moveTo>
                  <a:lnTo>
                    <a:pt x="168" y="344"/>
                  </a:lnTo>
                  <a:lnTo>
                    <a:pt x="344" y="320"/>
                  </a:lnTo>
                  <a:lnTo>
                    <a:pt x="512" y="304"/>
                  </a:lnTo>
                  <a:lnTo>
                    <a:pt x="680" y="288"/>
                  </a:lnTo>
                  <a:lnTo>
                    <a:pt x="848" y="272"/>
                  </a:lnTo>
                  <a:lnTo>
                    <a:pt x="1016" y="248"/>
                  </a:lnTo>
                  <a:lnTo>
                    <a:pt x="1184" y="232"/>
                  </a:lnTo>
                  <a:lnTo>
                    <a:pt x="1352" y="216"/>
                  </a:lnTo>
                  <a:lnTo>
                    <a:pt x="1528" y="200"/>
                  </a:lnTo>
                  <a:lnTo>
                    <a:pt x="1696" y="176"/>
                  </a:lnTo>
                  <a:lnTo>
                    <a:pt x="1864" y="160"/>
                  </a:lnTo>
                  <a:lnTo>
                    <a:pt x="2032" y="144"/>
                  </a:lnTo>
                  <a:lnTo>
                    <a:pt x="2200" y="128"/>
                  </a:lnTo>
                  <a:lnTo>
                    <a:pt x="2368" y="104"/>
                  </a:lnTo>
                  <a:lnTo>
                    <a:pt x="2536" y="88"/>
                  </a:lnTo>
                  <a:lnTo>
                    <a:pt x="2712" y="72"/>
                  </a:lnTo>
                  <a:lnTo>
                    <a:pt x="2880" y="56"/>
                  </a:lnTo>
                  <a:lnTo>
                    <a:pt x="3048" y="32"/>
                  </a:lnTo>
                  <a:lnTo>
                    <a:pt x="3216" y="16"/>
                  </a:lnTo>
                  <a:lnTo>
                    <a:pt x="3384" y="0"/>
                  </a:lnTo>
                </a:path>
              </a:pathLst>
            </a:custGeom>
            <a:noFill/>
            <a:ln w="12700" cap="rnd" cmpd="sng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225" name="Rectangle 267"/>
            <p:cNvSpPr>
              <a:spLocks noChangeArrowheads="1"/>
            </p:cNvSpPr>
            <p:nvPr/>
          </p:nvSpPr>
          <p:spPr bwMode="auto">
            <a:xfrm>
              <a:off x="2923008" y="5750980"/>
              <a:ext cx="28216" cy="50881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26" name="Rectangle 268"/>
            <p:cNvSpPr>
              <a:spLocks noChangeArrowheads="1"/>
            </p:cNvSpPr>
            <p:nvPr/>
          </p:nvSpPr>
          <p:spPr bwMode="auto">
            <a:xfrm>
              <a:off x="3078194" y="5688357"/>
              <a:ext cx="28216" cy="39139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27" name="Rectangle 269"/>
            <p:cNvSpPr>
              <a:spLocks noChangeArrowheads="1"/>
            </p:cNvSpPr>
            <p:nvPr/>
          </p:nvSpPr>
          <p:spPr bwMode="auto">
            <a:xfrm>
              <a:off x="3226796" y="5620515"/>
              <a:ext cx="28216" cy="39139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28" name="Rectangle 270"/>
            <p:cNvSpPr>
              <a:spLocks noChangeArrowheads="1"/>
            </p:cNvSpPr>
            <p:nvPr/>
          </p:nvSpPr>
          <p:spPr bwMode="auto">
            <a:xfrm>
              <a:off x="3375399" y="5543541"/>
              <a:ext cx="28216" cy="37835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29" name="Rectangle 271"/>
            <p:cNvSpPr>
              <a:spLocks noChangeArrowheads="1"/>
            </p:cNvSpPr>
            <p:nvPr/>
          </p:nvSpPr>
          <p:spPr bwMode="auto">
            <a:xfrm>
              <a:off x="3524001" y="5474395"/>
              <a:ext cx="28216" cy="39139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30" name="Rectangle 272"/>
            <p:cNvSpPr>
              <a:spLocks noChangeArrowheads="1"/>
            </p:cNvSpPr>
            <p:nvPr/>
          </p:nvSpPr>
          <p:spPr bwMode="auto">
            <a:xfrm>
              <a:off x="3671663" y="5397421"/>
              <a:ext cx="28216" cy="39139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31" name="Rectangle 273"/>
            <p:cNvSpPr>
              <a:spLocks noChangeArrowheads="1"/>
            </p:cNvSpPr>
            <p:nvPr/>
          </p:nvSpPr>
          <p:spPr bwMode="auto">
            <a:xfrm>
              <a:off x="3820266" y="5329579"/>
              <a:ext cx="28216" cy="37835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32" name="Rectangle 274"/>
            <p:cNvSpPr>
              <a:spLocks noChangeArrowheads="1"/>
            </p:cNvSpPr>
            <p:nvPr/>
          </p:nvSpPr>
          <p:spPr bwMode="auto">
            <a:xfrm>
              <a:off x="3968869" y="5203029"/>
              <a:ext cx="28216" cy="37834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33" name="Rectangle 275"/>
            <p:cNvSpPr>
              <a:spLocks noChangeArrowheads="1"/>
            </p:cNvSpPr>
            <p:nvPr/>
          </p:nvSpPr>
          <p:spPr bwMode="auto">
            <a:xfrm>
              <a:off x="4124054" y="5066041"/>
              <a:ext cx="28216" cy="39139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34" name="Rectangle 276"/>
            <p:cNvSpPr>
              <a:spLocks noChangeArrowheads="1"/>
            </p:cNvSpPr>
            <p:nvPr/>
          </p:nvSpPr>
          <p:spPr bwMode="auto">
            <a:xfrm>
              <a:off x="4272657" y="4939491"/>
              <a:ext cx="28216" cy="39139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35" name="Rectangle 277"/>
            <p:cNvSpPr>
              <a:spLocks noChangeArrowheads="1"/>
            </p:cNvSpPr>
            <p:nvPr/>
          </p:nvSpPr>
          <p:spPr bwMode="auto">
            <a:xfrm>
              <a:off x="4421259" y="4803808"/>
              <a:ext cx="28216" cy="39139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36" name="Rectangle 278"/>
            <p:cNvSpPr>
              <a:spLocks noChangeArrowheads="1"/>
            </p:cNvSpPr>
            <p:nvPr/>
          </p:nvSpPr>
          <p:spPr bwMode="auto">
            <a:xfrm>
              <a:off x="4569862" y="4677257"/>
              <a:ext cx="28216" cy="39139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37" name="Rectangle 279"/>
            <p:cNvSpPr>
              <a:spLocks noChangeArrowheads="1"/>
            </p:cNvSpPr>
            <p:nvPr/>
          </p:nvSpPr>
          <p:spPr bwMode="auto">
            <a:xfrm>
              <a:off x="4717524" y="4541574"/>
              <a:ext cx="28216" cy="37835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38" name="Rectangle 280"/>
            <p:cNvSpPr>
              <a:spLocks noChangeArrowheads="1"/>
            </p:cNvSpPr>
            <p:nvPr/>
          </p:nvSpPr>
          <p:spPr bwMode="auto">
            <a:xfrm>
              <a:off x="4866127" y="4415024"/>
              <a:ext cx="28216" cy="37834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39" name="Rectangle 281"/>
            <p:cNvSpPr>
              <a:spLocks noChangeArrowheads="1"/>
            </p:cNvSpPr>
            <p:nvPr/>
          </p:nvSpPr>
          <p:spPr bwMode="auto">
            <a:xfrm>
              <a:off x="5014729" y="4278036"/>
              <a:ext cx="28216" cy="39139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40" name="Rectangle 282"/>
            <p:cNvSpPr>
              <a:spLocks noChangeArrowheads="1"/>
            </p:cNvSpPr>
            <p:nvPr/>
          </p:nvSpPr>
          <p:spPr bwMode="auto">
            <a:xfrm>
              <a:off x="5169915" y="4151486"/>
              <a:ext cx="28216" cy="39139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41" name="Rectangle 283"/>
            <p:cNvSpPr>
              <a:spLocks noChangeArrowheads="1"/>
            </p:cNvSpPr>
            <p:nvPr/>
          </p:nvSpPr>
          <p:spPr bwMode="auto">
            <a:xfrm>
              <a:off x="5318518" y="4024935"/>
              <a:ext cx="28216" cy="39139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42" name="Rectangle 284"/>
            <p:cNvSpPr>
              <a:spLocks noChangeArrowheads="1"/>
            </p:cNvSpPr>
            <p:nvPr/>
          </p:nvSpPr>
          <p:spPr bwMode="auto">
            <a:xfrm>
              <a:off x="5467120" y="3889252"/>
              <a:ext cx="28216" cy="39139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43" name="Rectangle 285"/>
            <p:cNvSpPr>
              <a:spLocks noChangeArrowheads="1"/>
            </p:cNvSpPr>
            <p:nvPr/>
          </p:nvSpPr>
          <p:spPr bwMode="auto">
            <a:xfrm>
              <a:off x="5615723" y="3762702"/>
              <a:ext cx="28216" cy="39139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44" name="Rectangle 286"/>
            <p:cNvSpPr>
              <a:spLocks noChangeArrowheads="1"/>
            </p:cNvSpPr>
            <p:nvPr/>
          </p:nvSpPr>
          <p:spPr bwMode="auto">
            <a:xfrm>
              <a:off x="5763385" y="3627019"/>
              <a:ext cx="28216" cy="37834"/>
            </a:xfrm>
            <a:prstGeom prst="rect">
              <a:avLst/>
            </a:prstGeom>
            <a:solidFill>
              <a:srgbClr val="DD080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45" name="Rectangle 289"/>
            <p:cNvSpPr>
              <a:spLocks noChangeArrowheads="1"/>
            </p:cNvSpPr>
            <p:nvPr/>
          </p:nvSpPr>
          <p:spPr bwMode="auto">
            <a:xfrm>
              <a:off x="3078194" y="5779682"/>
              <a:ext cx="28216" cy="52186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46" name="Rectangle 290"/>
            <p:cNvSpPr>
              <a:spLocks noChangeArrowheads="1"/>
            </p:cNvSpPr>
            <p:nvPr/>
          </p:nvSpPr>
          <p:spPr bwMode="auto">
            <a:xfrm>
              <a:off x="3226796" y="5760112"/>
              <a:ext cx="28216" cy="52186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47" name="Rectangle 291"/>
            <p:cNvSpPr>
              <a:spLocks noChangeArrowheads="1"/>
            </p:cNvSpPr>
            <p:nvPr/>
          </p:nvSpPr>
          <p:spPr bwMode="auto">
            <a:xfrm>
              <a:off x="3375399" y="5741847"/>
              <a:ext cx="28216" cy="5088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48" name="Rectangle 292"/>
            <p:cNvSpPr>
              <a:spLocks noChangeArrowheads="1"/>
            </p:cNvSpPr>
            <p:nvPr/>
          </p:nvSpPr>
          <p:spPr bwMode="auto">
            <a:xfrm>
              <a:off x="3524001" y="5722278"/>
              <a:ext cx="28216" cy="50881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49" name="Rectangle 293"/>
            <p:cNvSpPr>
              <a:spLocks noChangeArrowheads="1"/>
            </p:cNvSpPr>
            <p:nvPr/>
          </p:nvSpPr>
          <p:spPr bwMode="auto">
            <a:xfrm>
              <a:off x="3671663" y="5692270"/>
              <a:ext cx="28216" cy="50882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50" name="Rectangle 294"/>
            <p:cNvSpPr>
              <a:spLocks noChangeArrowheads="1"/>
            </p:cNvSpPr>
            <p:nvPr/>
          </p:nvSpPr>
          <p:spPr bwMode="auto">
            <a:xfrm>
              <a:off x="3820266" y="5679224"/>
              <a:ext cx="28216" cy="39139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51" name="Rectangle 295"/>
            <p:cNvSpPr>
              <a:spLocks noChangeArrowheads="1"/>
            </p:cNvSpPr>
            <p:nvPr/>
          </p:nvSpPr>
          <p:spPr bwMode="auto">
            <a:xfrm>
              <a:off x="3968869" y="5659655"/>
              <a:ext cx="28216" cy="39139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52" name="Rectangle 296"/>
            <p:cNvSpPr>
              <a:spLocks noChangeArrowheads="1"/>
            </p:cNvSpPr>
            <p:nvPr/>
          </p:nvSpPr>
          <p:spPr bwMode="auto">
            <a:xfrm>
              <a:off x="4124054" y="5640085"/>
              <a:ext cx="28216" cy="39139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53" name="Rectangle 297"/>
            <p:cNvSpPr>
              <a:spLocks noChangeArrowheads="1"/>
            </p:cNvSpPr>
            <p:nvPr/>
          </p:nvSpPr>
          <p:spPr bwMode="auto">
            <a:xfrm>
              <a:off x="4272657" y="5611382"/>
              <a:ext cx="28216" cy="39139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54" name="Rectangle 298"/>
            <p:cNvSpPr>
              <a:spLocks noChangeArrowheads="1"/>
            </p:cNvSpPr>
            <p:nvPr/>
          </p:nvSpPr>
          <p:spPr bwMode="auto">
            <a:xfrm>
              <a:off x="4421259" y="5591813"/>
              <a:ext cx="28216" cy="39139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55" name="Rectangle 299"/>
            <p:cNvSpPr>
              <a:spLocks noChangeArrowheads="1"/>
            </p:cNvSpPr>
            <p:nvPr/>
          </p:nvSpPr>
          <p:spPr bwMode="auto">
            <a:xfrm>
              <a:off x="4569862" y="5572243"/>
              <a:ext cx="28216" cy="39139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56" name="Rectangle 300"/>
            <p:cNvSpPr>
              <a:spLocks noChangeArrowheads="1"/>
            </p:cNvSpPr>
            <p:nvPr/>
          </p:nvSpPr>
          <p:spPr bwMode="auto">
            <a:xfrm>
              <a:off x="4717524" y="5552674"/>
              <a:ext cx="28216" cy="39139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57" name="Rectangle 301"/>
            <p:cNvSpPr>
              <a:spLocks noChangeArrowheads="1"/>
            </p:cNvSpPr>
            <p:nvPr/>
          </p:nvSpPr>
          <p:spPr bwMode="auto">
            <a:xfrm>
              <a:off x="4866127" y="5523972"/>
              <a:ext cx="28216" cy="39139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58" name="Rectangle 302"/>
            <p:cNvSpPr>
              <a:spLocks noChangeArrowheads="1"/>
            </p:cNvSpPr>
            <p:nvPr/>
          </p:nvSpPr>
          <p:spPr bwMode="auto">
            <a:xfrm>
              <a:off x="5014729" y="5504402"/>
              <a:ext cx="28216" cy="39139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59" name="Rectangle 303"/>
            <p:cNvSpPr>
              <a:spLocks noChangeArrowheads="1"/>
            </p:cNvSpPr>
            <p:nvPr/>
          </p:nvSpPr>
          <p:spPr bwMode="auto">
            <a:xfrm>
              <a:off x="5169915" y="5484832"/>
              <a:ext cx="28216" cy="39139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60" name="Rectangle 304"/>
            <p:cNvSpPr>
              <a:spLocks noChangeArrowheads="1"/>
            </p:cNvSpPr>
            <p:nvPr/>
          </p:nvSpPr>
          <p:spPr bwMode="auto">
            <a:xfrm>
              <a:off x="5318518" y="5465262"/>
              <a:ext cx="28216" cy="39139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61" name="Rectangle 305"/>
            <p:cNvSpPr>
              <a:spLocks noChangeArrowheads="1"/>
            </p:cNvSpPr>
            <p:nvPr/>
          </p:nvSpPr>
          <p:spPr bwMode="auto">
            <a:xfrm>
              <a:off x="5467120" y="5436560"/>
              <a:ext cx="28216" cy="37835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62" name="Rectangle 306"/>
            <p:cNvSpPr>
              <a:spLocks noChangeArrowheads="1"/>
            </p:cNvSpPr>
            <p:nvPr/>
          </p:nvSpPr>
          <p:spPr bwMode="auto">
            <a:xfrm>
              <a:off x="5615723" y="5416991"/>
              <a:ext cx="28216" cy="37834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63" name="Rectangle 307"/>
            <p:cNvSpPr>
              <a:spLocks noChangeArrowheads="1"/>
            </p:cNvSpPr>
            <p:nvPr/>
          </p:nvSpPr>
          <p:spPr bwMode="auto">
            <a:xfrm>
              <a:off x="5763385" y="5397421"/>
              <a:ext cx="28216" cy="39139"/>
            </a:xfrm>
            <a:prstGeom prst="rect">
              <a:avLst/>
            </a:prstGeom>
            <a:solidFill>
              <a:srgbClr val="00801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64" name="Arc 314"/>
            <p:cNvSpPr>
              <a:spLocks/>
            </p:cNvSpPr>
            <p:nvPr/>
          </p:nvSpPr>
          <p:spPr bwMode="auto">
            <a:xfrm>
              <a:off x="5820757" y="3460025"/>
              <a:ext cx="311313" cy="143511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600 h 21600"/>
                <a:gd name="T2" fmla="*/ 21539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600"/>
                  </a:moveTo>
                  <a:cubicBezTo>
                    <a:pt x="0" y="9694"/>
                    <a:pt x="9633" y="33"/>
                    <a:pt x="21539" y="0"/>
                  </a:cubicBezTo>
                </a:path>
                <a:path w="21600" h="21600" stroke="0" extrusionOk="0">
                  <a:moveTo>
                    <a:pt x="0" y="21600"/>
                  </a:moveTo>
                  <a:cubicBezTo>
                    <a:pt x="0" y="9694"/>
                    <a:pt x="9633" y="33"/>
                    <a:pt x="21539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65" name="Freeform 315"/>
            <p:cNvSpPr>
              <a:spLocks/>
            </p:cNvSpPr>
            <p:nvPr/>
          </p:nvSpPr>
          <p:spPr bwMode="auto">
            <a:xfrm>
              <a:off x="2850587" y="3602230"/>
              <a:ext cx="2989920" cy="2210067"/>
            </a:xfrm>
            <a:custGeom>
              <a:avLst/>
              <a:gdLst/>
              <a:ahLst/>
              <a:cxnLst>
                <a:cxn ang="0">
                  <a:pos x="0" y="1816"/>
                </a:cxn>
                <a:cxn ang="0">
                  <a:pos x="168" y="1752"/>
                </a:cxn>
                <a:cxn ang="0">
                  <a:pos x="344" y="1696"/>
                </a:cxn>
                <a:cxn ang="0">
                  <a:pos x="512" y="1640"/>
                </a:cxn>
                <a:cxn ang="0">
                  <a:pos x="680" y="1576"/>
                </a:cxn>
                <a:cxn ang="0">
                  <a:pos x="848" y="1520"/>
                </a:cxn>
                <a:cxn ang="0">
                  <a:pos x="1016" y="1456"/>
                </a:cxn>
                <a:cxn ang="0">
                  <a:pos x="1184" y="1400"/>
                </a:cxn>
                <a:cxn ang="0">
                  <a:pos x="1352" y="1296"/>
                </a:cxn>
                <a:cxn ang="0">
                  <a:pos x="1528" y="1184"/>
                </a:cxn>
                <a:cxn ang="0">
                  <a:pos x="1696" y="1080"/>
                </a:cxn>
                <a:cxn ang="0">
                  <a:pos x="1864" y="968"/>
                </a:cxn>
                <a:cxn ang="0">
                  <a:pos x="2032" y="864"/>
                </a:cxn>
                <a:cxn ang="0">
                  <a:pos x="2200" y="752"/>
                </a:cxn>
                <a:cxn ang="0">
                  <a:pos x="2368" y="648"/>
                </a:cxn>
                <a:cxn ang="0">
                  <a:pos x="2536" y="536"/>
                </a:cxn>
                <a:cxn ang="0">
                  <a:pos x="2712" y="432"/>
                </a:cxn>
                <a:cxn ang="0">
                  <a:pos x="2880" y="328"/>
                </a:cxn>
                <a:cxn ang="0">
                  <a:pos x="3048" y="216"/>
                </a:cxn>
                <a:cxn ang="0">
                  <a:pos x="3216" y="112"/>
                </a:cxn>
                <a:cxn ang="0">
                  <a:pos x="3384" y="0"/>
                </a:cxn>
              </a:cxnLst>
              <a:rect l="0" t="0" r="r" b="b"/>
              <a:pathLst>
                <a:path w="3385" h="1817">
                  <a:moveTo>
                    <a:pt x="0" y="1816"/>
                  </a:moveTo>
                  <a:lnTo>
                    <a:pt x="168" y="1752"/>
                  </a:lnTo>
                  <a:lnTo>
                    <a:pt x="344" y="1696"/>
                  </a:lnTo>
                  <a:lnTo>
                    <a:pt x="512" y="1640"/>
                  </a:lnTo>
                  <a:lnTo>
                    <a:pt x="680" y="1576"/>
                  </a:lnTo>
                  <a:lnTo>
                    <a:pt x="848" y="1520"/>
                  </a:lnTo>
                  <a:lnTo>
                    <a:pt x="1016" y="1456"/>
                  </a:lnTo>
                  <a:lnTo>
                    <a:pt x="1184" y="1400"/>
                  </a:lnTo>
                  <a:lnTo>
                    <a:pt x="1352" y="1296"/>
                  </a:lnTo>
                  <a:lnTo>
                    <a:pt x="1528" y="1184"/>
                  </a:lnTo>
                  <a:lnTo>
                    <a:pt x="1696" y="1080"/>
                  </a:lnTo>
                  <a:lnTo>
                    <a:pt x="1864" y="968"/>
                  </a:lnTo>
                  <a:lnTo>
                    <a:pt x="2032" y="864"/>
                  </a:lnTo>
                  <a:lnTo>
                    <a:pt x="2200" y="752"/>
                  </a:lnTo>
                  <a:lnTo>
                    <a:pt x="2368" y="648"/>
                  </a:lnTo>
                  <a:lnTo>
                    <a:pt x="2536" y="536"/>
                  </a:lnTo>
                  <a:lnTo>
                    <a:pt x="2712" y="432"/>
                  </a:lnTo>
                  <a:lnTo>
                    <a:pt x="2880" y="328"/>
                  </a:lnTo>
                  <a:lnTo>
                    <a:pt x="3048" y="216"/>
                  </a:lnTo>
                  <a:lnTo>
                    <a:pt x="3216" y="112"/>
                  </a:lnTo>
                  <a:lnTo>
                    <a:pt x="3384" y="0"/>
                  </a:lnTo>
                </a:path>
              </a:pathLst>
            </a:custGeom>
            <a:noFill/>
            <a:ln w="12700" cap="rnd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1400"/>
            </a:p>
          </p:txBody>
        </p:sp>
      </p:grpSp>
      <p:sp>
        <p:nvSpPr>
          <p:cNvPr id="266" name="Up-Down Arrow 265"/>
          <p:cNvSpPr/>
          <p:nvPr/>
        </p:nvSpPr>
        <p:spPr bwMode="auto">
          <a:xfrm>
            <a:off x="5791200" y="3733800"/>
            <a:ext cx="228600" cy="1524000"/>
          </a:xfrm>
          <a:prstGeom prst="upDown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6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Example: Transferring a cache block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2133600"/>
            <a:ext cx="457200" cy="3429000"/>
          </a:xfrm>
          <a:prstGeom prst="rect">
            <a:avLst/>
          </a:prstGeom>
          <a:solidFill>
            <a:srgbClr val="FFD3A7"/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152400" y="1981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600" b="0">
                <a:solidFill>
                  <a:srgbClr val="0000FF"/>
                </a:solidFill>
                <a:latin typeface="Calibri" charset="0"/>
              </a:rPr>
              <a:t>0xFFFF…F</a:t>
            </a:r>
          </a:p>
        </p:txBody>
      </p:sp>
      <p:sp>
        <p:nvSpPr>
          <p:cNvPr id="36869" name="TextBox 5"/>
          <p:cNvSpPr txBox="1">
            <a:spLocks noChangeArrowheads="1"/>
          </p:cNvSpPr>
          <p:nvPr/>
        </p:nvSpPr>
        <p:spPr bwMode="auto">
          <a:xfrm>
            <a:off x="152400" y="5376863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600" b="0">
                <a:solidFill>
                  <a:srgbClr val="0000FF"/>
                </a:solidFill>
                <a:latin typeface="Calibri" charset="0"/>
              </a:rPr>
              <a:t>0x00</a:t>
            </a:r>
          </a:p>
        </p:txBody>
      </p:sp>
      <p:sp>
        <p:nvSpPr>
          <p:cNvPr id="36870" name="TextBox 6"/>
          <p:cNvSpPr txBox="1">
            <a:spLocks noChangeArrowheads="1"/>
          </p:cNvSpPr>
          <p:nvPr/>
        </p:nvSpPr>
        <p:spPr bwMode="auto">
          <a:xfrm>
            <a:off x="152400" y="4267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600" b="0">
                <a:solidFill>
                  <a:srgbClr val="0000FF"/>
                </a:solidFill>
                <a:latin typeface="Calibri" charset="0"/>
              </a:rPr>
              <a:t>0x40</a:t>
            </a:r>
          </a:p>
        </p:txBody>
      </p:sp>
      <p:sp>
        <p:nvSpPr>
          <p:cNvPr id="36871" name="TextBox 7"/>
          <p:cNvSpPr txBox="1">
            <a:spLocks noChangeArrowheads="1"/>
          </p:cNvSpPr>
          <p:nvPr/>
        </p:nvSpPr>
        <p:spPr bwMode="auto">
          <a:xfrm rot="-5400000">
            <a:off x="292100" y="30607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3200">
                <a:solidFill>
                  <a:srgbClr val="0000FF"/>
                </a:solidFill>
                <a:latin typeface="Calibri" charset="0"/>
              </a:rPr>
              <a:t>...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181101" y="4991100"/>
            <a:ext cx="1141412" cy="158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4419600"/>
            <a:ext cx="457200" cy="1143000"/>
          </a:xfrm>
          <a:prstGeom prst="rect">
            <a:avLst/>
          </a:prstGeom>
          <a:solidFill>
            <a:srgbClr val="FFD3A7"/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874" name="TextBox 14"/>
          <p:cNvSpPr txBox="1">
            <a:spLocks noChangeArrowheads="1"/>
          </p:cNvSpPr>
          <p:nvPr/>
        </p:nvSpPr>
        <p:spPr bwMode="auto">
          <a:xfrm>
            <a:off x="17526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000000"/>
                </a:solidFill>
                <a:latin typeface="Calibri" charset="0"/>
              </a:rPr>
              <a:t>64B </a:t>
            </a:r>
          </a:p>
          <a:p>
            <a:pPr algn="ctr" eaLnBrk="1" hangingPunct="1"/>
            <a:r>
              <a:rPr lang="en-US" sz="1600">
                <a:solidFill>
                  <a:srgbClr val="000000"/>
                </a:solidFill>
                <a:latin typeface="Calibri" charset="0"/>
              </a:rPr>
              <a:t>cache block</a:t>
            </a:r>
          </a:p>
        </p:txBody>
      </p:sp>
      <p:sp>
        <p:nvSpPr>
          <p:cNvPr id="36875" name="TextBox 15"/>
          <p:cNvSpPr txBox="1">
            <a:spLocks noChangeArrowheads="1"/>
          </p:cNvSpPr>
          <p:nvPr/>
        </p:nvSpPr>
        <p:spPr bwMode="auto">
          <a:xfrm>
            <a:off x="304800" y="14478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000000"/>
                </a:solidFill>
                <a:latin typeface="Calibri" charset="0"/>
              </a:rPr>
              <a:t>Physical memory space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81400" y="2212975"/>
            <a:ext cx="4724400" cy="979488"/>
          </a:xfrm>
          <a:prstGeom prst="rect">
            <a:avLst/>
          </a:prstGeom>
          <a:solidFill>
            <a:schemeClr val="accent6">
              <a:alpha val="40000"/>
            </a:schemeClr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877" name="TextBox 69"/>
          <p:cNvSpPr txBox="1">
            <a:spLocks noChangeArrowheads="1"/>
          </p:cNvSpPr>
          <p:nvPr/>
        </p:nvSpPr>
        <p:spPr bwMode="auto">
          <a:xfrm>
            <a:off x="5715000" y="1843088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79646"/>
                </a:solidFill>
                <a:latin typeface="Calibri" charset="0"/>
              </a:rPr>
              <a:t>Rank 0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38608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37846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518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442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851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775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7338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4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91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043" name="TextBox 39"/>
          <p:cNvSpPr txBox="1">
            <a:spLocks noChangeArrowheads="1"/>
          </p:cNvSpPr>
          <p:nvPr/>
        </p:nvSpPr>
        <p:spPr bwMode="auto">
          <a:xfrm>
            <a:off x="37338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rgbClr val="000000"/>
                </a:solidFill>
                <a:latin typeface="Calibri" charset="0"/>
              </a:rPr>
              <a:t>Chip 0</a:t>
            </a:r>
          </a:p>
        </p:txBody>
      </p:sp>
      <p:sp>
        <p:nvSpPr>
          <p:cNvPr id="37044" name="TextBox 40"/>
          <p:cNvSpPr txBox="1">
            <a:spLocks noChangeArrowheads="1"/>
          </p:cNvSpPr>
          <p:nvPr/>
        </p:nvSpPr>
        <p:spPr bwMode="auto">
          <a:xfrm>
            <a:off x="4724400" y="17526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rgbClr val="000000"/>
                </a:solidFill>
                <a:latin typeface="Calibri" charset="0"/>
              </a:rPr>
              <a:t>Chip 1</a:t>
            </a:r>
          </a:p>
        </p:txBody>
      </p:sp>
      <p:sp>
        <p:nvSpPr>
          <p:cNvPr id="37045" name="TextBox 41"/>
          <p:cNvSpPr txBox="1">
            <a:spLocks noChangeArrowheads="1"/>
          </p:cNvSpPr>
          <p:nvPr/>
        </p:nvSpPr>
        <p:spPr bwMode="auto">
          <a:xfrm>
            <a:off x="73914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rgbClr val="000000"/>
                </a:solidFill>
                <a:latin typeface="Calibri" charset="0"/>
              </a:rPr>
              <a:t>Chip 7</a:t>
            </a:r>
          </a:p>
        </p:txBody>
      </p:sp>
      <p:cxnSp>
        <p:nvCxnSpPr>
          <p:cNvPr id="43" name="Shape 9"/>
          <p:cNvCxnSpPr>
            <a:cxnSpLocks noChangeShapeType="1"/>
          </p:cNvCxnSpPr>
          <p:nvPr/>
        </p:nvCxnSpPr>
        <p:spPr bwMode="auto">
          <a:xfrm rot="5400000" flipH="1" flipV="1">
            <a:off x="3571082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047" name="TextBox 43"/>
          <p:cNvSpPr txBox="1">
            <a:spLocks noChangeArrowheads="1"/>
          </p:cNvSpPr>
          <p:nvPr/>
        </p:nvSpPr>
        <p:spPr bwMode="auto">
          <a:xfrm rot="-5400000">
            <a:off x="3423444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&lt;0:7&gt;</a:t>
            </a:r>
          </a:p>
        </p:txBody>
      </p:sp>
      <p:cxnSp>
        <p:nvCxnSpPr>
          <p:cNvPr id="45" name="Shape 9"/>
          <p:cNvCxnSpPr>
            <a:cxnSpLocks noChangeShapeType="1"/>
          </p:cNvCxnSpPr>
          <p:nvPr/>
        </p:nvCxnSpPr>
        <p:spPr bwMode="auto">
          <a:xfrm rot="5400000" flipH="1" flipV="1">
            <a:off x="45712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049" name="TextBox 45"/>
          <p:cNvSpPr txBox="1">
            <a:spLocks noChangeArrowheads="1"/>
          </p:cNvSpPr>
          <p:nvPr/>
        </p:nvSpPr>
        <p:spPr bwMode="auto">
          <a:xfrm rot="-5400000">
            <a:off x="44235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&lt;8:15&gt;</a:t>
            </a:r>
          </a:p>
        </p:txBody>
      </p:sp>
      <p:cxnSp>
        <p:nvCxnSpPr>
          <p:cNvPr id="47" name="Shape 9"/>
          <p:cNvCxnSpPr>
            <a:cxnSpLocks noChangeShapeType="1"/>
          </p:cNvCxnSpPr>
          <p:nvPr/>
        </p:nvCxnSpPr>
        <p:spPr bwMode="auto">
          <a:xfrm rot="5400000" flipH="1" flipV="1">
            <a:off x="73144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051" name="TextBox 47"/>
          <p:cNvSpPr txBox="1">
            <a:spLocks noChangeArrowheads="1"/>
          </p:cNvSpPr>
          <p:nvPr/>
        </p:nvSpPr>
        <p:spPr bwMode="auto">
          <a:xfrm rot="-5400000">
            <a:off x="71667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&lt;56:63&gt;</a:t>
            </a:r>
          </a:p>
        </p:txBody>
      </p:sp>
      <p:cxnSp>
        <p:nvCxnSpPr>
          <p:cNvPr id="50" name="Shape 9"/>
          <p:cNvCxnSpPr>
            <a:cxnSpLocks noChangeShapeType="1"/>
          </p:cNvCxnSpPr>
          <p:nvPr/>
        </p:nvCxnSpPr>
        <p:spPr bwMode="auto">
          <a:xfrm rot="5400000" flipH="1" flipV="1">
            <a:off x="5333207" y="4955381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053" name="TextBox 50"/>
          <p:cNvSpPr txBox="1">
            <a:spLocks noChangeArrowheads="1"/>
          </p:cNvSpPr>
          <p:nvPr/>
        </p:nvSpPr>
        <p:spPr bwMode="auto">
          <a:xfrm>
            <a:off x="5867400" y="4803775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Data &lt;0:63&gt;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182688" y="5227638"/>
            <a:ext cx="381000" cy="3048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0" dirty="0">
                <a:solidFill>
                  <a:prstClr val="white"/>
                </a:solidFill>
                <a:latin typeface="Calibri"/>
              </a:rPr>
              <a:t>8B</a:t>
            </a:r>
          </a:p>
        </p:txBody>
      </p:sp>
      <p:cxnSp>
        <p:nvCxnSpPr>
          <p:cNvPr id="53" name="Shape 9"/>
          <p:cNvCxnSpPr>
            <a:cxnSpLocks noChangeShapeType="1"/>
          </p:cNvCxnSpPr>
          <p:nvPr/>
        </p:nvCxnSpPr>
        <p:spPr bwMode="auto">
          <a:xfrm>
            <a:off x="4114800" y="4419600"/>
            <a:ext cx="37338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056" name="TextBox 53"/>
          <p:cNvSpPr txBox="1">
            <a:spLocks noChangeArrowheads="1"/>
          </p:cNvSpPr>
          <p:nvPr/>
        </p:nvSpPr>
        <p:spPr bwMode="auto">
          <a:xfrm>
            <a:off x="3048000" y="2600325"/>
            <a:ext cx="45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0000"/>
                </a:solidFill>
                <a:latin typeface="Calibri" charset="0"/>
              </a:rPr>
              <a:t>Row 0</a:t>
            </a:r>
          </a:p>
          <a:p>
            <a:pPr eaLnBrk="1" hangingPunct="1"/>
            <a:r>
              <a:rPr lang="en-US" sz="1400">
                <a:solidFill>
                  <a:srgbClr val="FF0000"/>
                </a:solidFill>
                <a:latin typeface="Calibri" charset="0"/>
              </a:rPr>
              <a:t>Col 0</a:t>
            </a:r>
          </a:p>
        </p:txBody>
      </p:sp>
      <p:cxnSp>
        <p:nvCxnSpPr>
          <p:cNvPr id="55" name="Straight Arrow Connector 54"/>
          <p:cNvCxnSpPr>
            <a:endCxn id="37056" idx="3"/>
          </p:cNvCxnSpPr>
          <p:nvPr/>
        </p:nvCxnSpPr>
        <p:spPr>
          <a:xfrm rot="10800000" flipV="1">
            <a:off x="3505200" y="2819400"/>
            <a:ext cx="304800" cy="428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58" name="TextBox 55"/>
          <p:cNvSpPr txBox="1">
            <a:spLocks noChangeArrowheads="1"/>
          </p:cNvSpPr>
          <p:nvPr/>
        </p:nvSpPr>
        <p:spPr bwMode="auto">
          <a:xfrm>
            <a:off x="6096000" y="23114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3200">
                <a:solidFill>
                  <a:srgbClr val="000000"/>
                </a:solidFill>
                <a:latin typeface="Calibri" charset="0"/>
              </a:rPr>
              <a:t>. . .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638800" y="5486400"/>
            <a:ext cx="457200" cy="3048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0" dirty="0">
                <a:solidFill>
                  <a:prstClr val="white"/>
                </a:solidFill>
                <a:latin typeface="Calibri"/>
              </a:rPr>
              <a:t>8B</a:t>
            </a:r>
          </a:p>
        </p:txBody>
      </p:sp>
    </p:spTree>
    <p:extLst>
      <p:ext uri="{BB962C8B-B14F-4D97-AF65-F5344CB8AC3E}">
        <p14:creationId xmlns:p14="http://schemas.microsoft.com/office/powerpoint/2010/main" val="1638356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Example: Transferring a cache block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2133600"/>
            <a:ext cx="457200" cy="3429000"/>
          </a:xfrm>
          <a:prstGeom prst="rect">
            <a:avLst/>
          </a:prstGeom>
          <a:solidFill>
            <a:srgbClr val="FFD3A7"/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940" name="TextBox 4"/>
          <p:cNvSpPr txBox="1">
            <a:spLocks noChangeArrowheads="1"/>
          </p:cNvSpPr>
          <p:nvPr/>
        </p:nvSpPr>
        <p:spPr bwMode="auto">
          <a:xfrm>
            <a:off x="152400" y="1981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600" b="0">
                <a:solidFill>
                  <a:srgbClr val="0000FF"/>
                </a:solidFill>
                <a:latin typeface="Calibri" charset="0"/>
              </a:rPr>
              <a:t>0xFFFF…F</a:t>
            </a:r>
          </a:p>
        </p:txBody>
      </p:sp>
      <p:sp>
        <p:nvSpPr>
          <p:cNvPr id="39941" name="TextBox 5"/>
          <p:cNvSpPr txBox="1">
            <a:spLocks noChangeArrowheads="1"/>
          </p:cNvSpPr>
          <p:nvPr/>
        </p:nvSpPr>
        <p:spPr bwMode="auto">
          <a:xfrm>
            <a:off x="152400" y="5376863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600" b="0">
                <a:solidFill>
                  <a:srgbClr val="0000FF"/>
                </a:solidFill>
                <a:latin typeface="Calibri" charset="0"/>
              </a:rPr>
              <a:t>0x00</a:t>
            </a:r>
          </a:p>
        </p:txBody>
      </p:sp>
      <p:sp>
        <p:nvSpPr>
          <p:cNvPr id="39942" name="TextBox 6"/>
          <p:cNvSpPr txBox="1">
            <a:spLocks noChangeArrowheads="1"/>
          </p:cNvSpPr>
          <p:nvPr/>
        </p:nvSpPr>
        <p:spPr bwMode="auto">
          <a:xfrm>
            <a:off x="152400" y="4267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600" b="0">
                <a:solidFill>
                  <a:srgbClr val="0000FF"/>
                </a:solidFill>
                <a:latin typeface="Calibri" charset="0"/>
              </a:rPr>
              <a:t>0x40</a:t>
            </a:r>
          </a:p>
        </p:txBody>
      </p:sp>
      <p:sp>
        <p:nvSpPr>
          <p:cNvPr id="39943" name="TextBox 7"/>
          <p:cNvSpPr txBox="1">
            <a:spLocks noChangeArrowheads="1"/>
          </p:cNvSpPr>
          <p:nvPr/>
        </p:nvSpPr>
        <p:spPr bwMode="auto">
          <a:xfrm rot="-5400000">
            <a:off x="292100" y="30607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3200">
                <a:solidFill>
                  <a:srgbClr val="0000FF"/>
                </a:solidFill>
                <a:latin typeface="Calibri" charset="0"/>
              </a:rPr>
              <a:t>...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181101" y="4991100"/>
            <a:ext cx="1141412" cy="158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4419600"/>
            <a:ext cx="457200" cy="1143000"/>
          </a:xfrm>
          <a:prstGeom prst="rect">
            <a:avLst/>
          </a:prstGeom>
          <a:solidFill>
            <a:srgbClr val="FFD3A7"/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946" name="TextBox 14"/>
          <p:cNvSpPr txBox="1">
            <a:spLocks noChangeArrowheads="1"/>
          </p:cNvSpPr>
          <p:nvPr/>
        </p:nvSpPr>
        <p:spPr bwMode="auto">
          <a:xfrm>
            <a:off x="17526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000000"/>
                </a:solidFill>
                <a:latin typeface="Calibri" charset="0"/>
              </a:rPr>
              <a:t>64B </a:t>
            </a:r>
          </a:p>
          <a:p>
            <a:pPr algn="ctr" eaLnBrk="1" hangingPunct="1"/>
            <a:r>
              <a:rPr lang="en-US" sz="1600">
                <a:solidFill>
                  <a:srgbClr val="000000"/>
                </a:solidFill>
                <a:latin typeface="Calibri" charset="0"/>
              </a:rPr>
              <a:t>cache block</a:t>
            </a:r>
          </a:p>
        </p:txBody>
      </p:sp>
      <p:sp>
        <p:nvSpPr>
          <p:cNvPr id="39947" name="TextBox 15"/>
          <p:cNvSpPr txBox="1">
            <a:spLocks noChangeArrowheads="1"/>
          </p:cNvSpPr>
          <p:nvPr/>
        </p:nvSpPr>
        <p:spPr bwMode="auto">
          <a:xfrm>
            <a:off x="304800" y="14478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000000"/>
                </a:solidFill>
                <a:latin typeface="Calibri" charset="0"/>
              </a:rPr>
              <a:t>Physical memory space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81400" y="2212975"/>
            <a:ext cx="4724400" cy="979488"/>
          </a:xfrm>
          <a:prstGeom prst="rect">
            <a:avLst/>
          </a:prstGeom>
          <a:solidFill>
            <a:schemeClr val="accent6">
              <a:alpha val="40000"/>
            </a:schemeClr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949" name="TextBox 69"/>
          <p:cNvSpPr txBox="1">
            <a:spLocks noChangeArrowheads="1"/>
          </p:cNvSpPr>
          <p:nvPr/>
        </p:nvSpPr>
        <p:spPr bwMode="auto">
          <a:xfrm>
            <a:off x="5715000" y="1843088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79646"/>
                </a:solidFill>
                <a:latin typeface="Calibri" charset="0"/>
              </a:rPr>
              <a:t>Rank 0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38608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37846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518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442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851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775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7338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4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91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115" name="TextBox 39"/>
          <p:cNvSpPr txBox="1">
            <a:spLocks noChangeArrowheads="1"/>
          </p:cNvSpPr>
          <p:nvPr/>
        </p:nvSpPr>
        <p:spPr bwMode="auto">
          <a:xfrm>
            <a:off x="37338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rgbClr val="000000"/>
                </a:solidFill>
                <a:latin typeface="Calibri" charset="0"/>
              </a:rPr>
              <a:t>Chip 0</a:t>
            </a:r>
          </a:p>
        </p:txBody>
      </p:sp>
      <p:sp>
        <p:nvSpPr>
          <p:cNvPr id="40116" name="TextBox 40"/>
          <p:cNvSpPr txBox="1">
            <a:spLocks noChangeArrowheads="1"/>
          </p:cNvSpPr>
          <p:nvPr/>
        </p:nvSpPr>
        <p:spPr bwMode="auto">
          <a:xfrm>
            <a:off x="4724400" y="17526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rgbClr val="000000"/>
                </a:solidFill>
                <a:latin typeface="Calibri" charset="0"/>
              </a:rPr>
              <a:t>Chip 1</a:t>
            </a:r>
          </a:p>
        </p:txBody>
      </p:sp>
      <p:sp>
        <p:nvSpPr>
          <p:cNvPr id="40117" name="TextBox 41"/>
          <p:cNvSpPr txBox="1">
            <a:spLocks noChangeArrowheads="1"/>
          </p:cNvSpPr>
          <p:nvPr/>
        </p:nvSpPr>
        <p:spPr bwMode="auto">
          <a:xfrm>
            <a:off x="73914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rgbClr val="000000"/>
                </a:solidFill>
                <a:latin typeface="Calibri" charset="0"/>
              </a:rPr>
              <a:t>Chip 7</a:t>
            </a:r>
          </a:p>
        </p:txBody>
      </p:sp>
      <p:cxnSp>
        <p:nvCxnSpPr>
          <p:cNvPr id="43" name="Shape 9"/>
          <p:cNvCxnSpPr>
            <a:cxnSpLocks noChangeShapeType="1"/>
          </p:cNvCxnSpPr>
          <p:nvPr/>
        </p:nvCxnSpPr>
        <p:spPr bwMode="auto">
          <a:xfrm rot="5400000" flipH="1" flipV="1">
            <a:off x="3571082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0119" name="TextBox 43"/>
          <p:cNvSpPr txBox="1">
            <a:spLocks noChangeArrowheads="1"/>
          </p:cNvSpPr>
          <p:nvPr/>
        </p:nvSpPr>
        <p:spPr bwMode="auto">
          <a:xfrm rot="-5400000">
            <a:off x="3423444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&lt;0:7&gt;</a:t>
            </a:r>
          </a:p>
        </p:txBody>
      </p:sp>
      <p:cxnSp>
        <p:nvCxnSpPr>
          <p:cNvPr id="45" name="Shape 9"/>
          <p:cNvCxnSpPr>
            <a:cxnSpLocks noChangeShapeType="1"/>
          </p:cNvCxnSpPr>
          <p:nvPr/>
        </p:nvCxnSpPr>
        <p:spPr bwMode="auto">
          <a:xfrm rot="5400000" flipH="1" flipV="1">
            <a:off x="45712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0121" name="TextBox 45"/>
          <p:cNvSpPr txBox="1">
            <a:spLocks noChangeArrowheads="1"/>
          </p:cNvSpPr>
          <p:nvPr/>
        </p:nvSpPr>
        <p:spPr bwMode="auto">
          <a:xfrm rot="-5400000">
            <a:off x="44235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&lt;8:15&gt;</a:t>
            </a:r>
          </a:p>
        </p:txBody>
      </p:sp>
      <p:cxnSp>
        <p:nvCxnSpPr>
          <p:cNvPr id="47" name="Shape 9"/>
          <p:cNvCxnSpPr>
            <a:cxnSpLocks noChangeShapeType="1"/>
          </p:cNvCxnSpPr>
          <p:nvPr/>
        </p:nvCxnSpPr>
        <p:spPr bwMode="auto">
          <a:xfrm rot="5400000" flipH="1" flipV="1">
            <a:off x="73144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0123" name="TextBox 47"/>
          <p:cNvSpPr txBox="1">
            <a:spLocks noChangeArrowheads="1"/>
          </p:cNvSpPr>
          <p:nvPr/>
        </p:nvSpPr>
        <p:spPr bwMode="auto">
          <a:xfrm rot="-5400000">
            <a:off x="71667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&lt;56:63&gt;</a:t>
            </a:r>
          </a:p>
        </p:txBody>
      </p:sp>
      <p:cxnSp>
        <p:nvCxnSpPr>
          <p:cNvPr id="49" name="Shape 9"/>
          <p:cNvCxnSpPr>
            <a:cxnSpLocks noChangeShapeType="1"/>
          </p:cNvCxnSpPr>
          <p:nvPr/>
        </p:nvCxnSpPr>
        <p:spPr bwMode="auto">
          <a:xfrm>
            <a:off x="4114800" y="4419600"/>
            <a:ext cx="37338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0" name="Shape 9"/>
          <p:cNvCxnSpPr>
            <a:cxnSpLocks noChangeShapeType="1"/>
          </p:cNvCxnSpPr>
          <p:nvPr/>
        </p:nvCxnSpPr>
        <p:spPr bwMode="auto">
          <a:xfrm rot="5400000" flipH="1" flipV="1">
            <a:off x="5333207" y="4955381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0126" name="TextBox 50"/>
          <p:cNvSpPr txBox="1">
            <a:spLocks noChangeArrowheads="1"/>
          </p:cNvSpPr>
          <p:nvPr/>
        </p:nvSpPr>
        <p:spPr bwMode="auto">
          <a:xfrm>
            <a:off x="5867400" y="4803775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Data &lt;0:63&gt;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182688" y="5227638"/>
            <a:ext cx="381000" cy="3048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0" dirty="0">
                <a:solidFill>
                  <a:prstClr val="white"/>
                </a:solidFill>
                <a:latin typeface="Calibri"/>
              </a:rPr>
              <a:t>8B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89038" y="4874932"/>
            <a:ext cx="381000" cy="3048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0" dirty="0">
                <a:solidFill>
                  <a:prstClr val="white"/>
                </a:solidFill>
                <a:latin typeface="Calibri"/>
              </a:rPr>
              <a:t>8B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rot="10800000" flipV="1">
            <a:off x="3505200" y="2819400"/>
            <a:ext cx="457200" cy="428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130" name="TextBox 57"/>
          <p:cNvSpPr txBox="1">
            <a:spLocks noChangeArrowheads="1"/>
          </p:cNvSpPr>
          <p:nvPr/>
        </p:nvSpPr>
        <p:spPr bwMode="auto">
          <a:xfrm>
            <a:off x="3048000" y="2600325"/>
            <a:ext cx="45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0000"/>
                </a:solidFill>
                <a:latin typeface="Calibri" charset="0"/>
              </a:rPr>
              <a:t>Row 0</a:t>
            </a:r>
          </a:p>
          <a:p>
            <a:pPr eaLnBrk="1" hangingPunct="1"/>
            <a:r>
              <a:rPr lang="en-US" sz="1400">
                <a:solidFill>
                  <a:srgbClr val="FF0000"/>
                </a:solidFill>
                <a:latin typeface="Calibri" charset="0"/>
              </a:rPr>
              <a:t>Col 1</a:t>
            </a:r>
          </a:p>
        </p:txBody>
      </p:sp>
      <p:sp>
        <p:nvSpPr>
          <p:cNvPr id="40131" name="TextBox 58"/>
          <p:cNvSpPr txBox="1">
            <a:spLocks noChangeArrowheads="1"/>
          </p:cNvSpPr>
          <p:nvPr/>
        </p:nvSpPr>
        <p:spPr bwMode="auto">
          <a:xfrm>
            <a:off x="2133600" y="5638800"/>
            <a:ext cx="6705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0000"/>
                </a:solidFill>
                <a:latin typeface="Calibri" charset="0"/>
              </a:rPr>
              <a:t>A 64B cache block takes 8 I/O cycles to transfer.</a:t>
            </a:r>
          </a:p>
          <a:p>
            <a:pPr algn="ctr" eaLnBrk="1" hangingPunct="1"/>
            <a:endParaRPr lang="en-US">
              <a:solidFill>
                <a:srgbClr val="FF0000"/>
              </a:solidFill>
              <a:latin typeface="Calibri" charset="0"/>
            </a:endParaRPr>
          </a:p>
          <a:p>
            <a:pPr algn="ctr" eaLnBrk="1" hangingPunct="1"/>
            <a:r>
              <a:rPr lang="en-US">
                <a:solidFill>
                  <a:srgbClr val="FF0000"/>
                </a:solidFill>
                <a:latin typeface="Calibri" charset="0"/>
              </a:rPr>
              <a:t>During the process, 8 columns are read sequentially.</a:t>
            </a:r>
          </a:p>
        </p:txBody>
      </p:sp>
      <p:sp>
        <p:nvSpPr>
          <p:cNvPr id="40132" name="TextBox 53"/>
          <p:cNvSpPr txBox="1">
            <a:spLocks noChangeArrowheads="1"/>
          </p:cNvSpPr>
          <p:nvPr/>
        </p:nvSpPr>
        <p:spPr bwMode="auto">
          <a:xfrm>
            <a:off x="6096000" y="23114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3200">
                <a:solidFill>
                  <a:srgbClr val="000000"/>
                </a:solidFill>
                <a:latin typeface="Calibri" charset="0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401590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984250" y="2513013"/>
            <a:ext cx="6024563" cy="1298575"/>
          </a:xfrm>
          <a:prstGeom prst="rect">
            <a:avLst/>
          </a:prstGeom>
          <a:solidFill>
            <a:srgbClr val="00B0F0">
              <a:alpha val="6705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1154113" y="2895600"/>
            <a:ext cx="2730500" cy="762000"/>
          </a:xfrm>
          <a:prstGeom prst="rec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728913" y="1295400"/>
            <a:ext cx="2514600" cy="60960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Memory Controller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4113213" y="2895600"/>
            <a:ext cx="2730500" cy="762000"/>
          </a:xfrm>
          <a:prstGeom prst="rec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1293813" y="2971800"/>
            <a:ext cx="304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63" name="Rectangle 15"/>
          <p:cNvSpPr>
            <a:spLocks noChangeArrowheads="1"/>
          </p:cNvSpPr>
          <p:nvPr/>
        </p:nvSpPr>
        <p:spPr bwMode="auto">
          <a:xfrm>
            <a:off x="1598613" y="2971800"/>
            <a:ext cx="304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1903413" y="2971800"/>
            <a:ext cx="304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2208213" y="2971800"/>
            <a:ext cx="304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66" name="Rectangle 18"/>
          <p:cNvSpPr>
            <a:spLocks noChangeArrowheads="1"/>
          </p:cNvSpPr>
          <p:nvPr/>
        </p:nvSpPr>
        <p:spPr bwMode="auto">
          <a:xfrm>
            <a:off x="2513013" y="2971800"/>
            <a:ext cx="304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2817813" y="2971800"/>
            <a:ext cx="304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3122613" y="2971800"/>
            <a:ext cx="304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69" name="Rectangle 21"/>
          <p:cNvSpPr>
            <a:spLocks noChangeArrowheads="1"/>
          </p:cNvSpPr>
          <p:nvPr/>
        </p:nvSpPr>
        <p:spPr bwMode="auto">
          <a:xfrm>
            <a:off x="3427413" y="2971800"/>
            <a:ext cx="304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80" name="Line 32"/>
          <p:cNvSpPr>
            <a:spLocks noChangeShapeType="1"/>
          </p:cNvSpPr>
          <p:nvPr/>
        </p:nvSpPr>
        <p:spPr bwMode="auto">
          <a:xfrm flipH="1">
            <a:off x="3262312" y="1905000"/>
            <a:ext cx="14287" cy="65929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81" name="Line 33"/>
          <p:cNvSpPr>
            <a:spLocks noChangeShapeType="1"/>
          </p:cNvSpPr>
          <p:nvPr/>
        </p:nvSpPr>
        <p:spPr bwMode="auto">
          <a:xfrm flipH="1">
            <a:off x="3567111" y="1905000"/>
            <a:ext cx="14288" cy="659296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83" name="Line 35"/>
          <p:cNvSpPr>
            <a:spLocks noChangeShapeType="1"/>
          </p:cNvSpPr>
          <p:nvPr/>
        </p:nvSpPr>
        <p:spPr bwMode="auto">
          <a:xfrm flipV="1">
            <a:off x="4329112" y="1905000"/>
            <a:ext cx="14287" cy="659296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84" name="Line 36"/>
          <p:cNvSpPr>
            <a:spLocks noChangeShapeType="1"/>
          </p:cNvSpPr>
          <p:nvPr/>
        </p:nvSpPr>
        <p:spPr bwMode="auto">
          <a:xfrm>
            <a:off x="1293813" y="31242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85" name="Line 37"/>
          <p:cNvSpPr>
            <a:spLocks noChangeShapeType="1"/>
          </p:cNvSpPr>
          <p:nvPr/>
        </p:nvSpPr>
        <p:spPr bwMode="auto">
          <a:xfrm>
            <a:off x="1293813" y="32766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86" name="Line 38"/>
          <p:cNvSpPr>
            <a:spLocks noChangeShapeType="1"/>
          </p:cNvSpPr>
          <p:nvPr/>
        </p:nvSpPr>
        <p:spPr bwMode="auto">
          <a:xfrm>
            <a:off x="1293813" y="34290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98" name="Line 50"/>
          <p:cNvSpPr>
            <a:spLocks noChangeShapeType="1"/>
          </p:cNvSpPr>
          <p:nvPr/>
        </p:nvSpPr>
        <p:spPr bwMode="auto">
          <a:xfrm>
            <a:off x="1304925" y="2971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10" name="Line 62"/>
          <p:cNvSpPr>
            <a:spLocks noChangeShapeType="1"/>
          </p:cNvSpPr>
          <p:nvPr/>
        </p:nvSpPr>
        <p:spPr bwMode="auto">
          <a:xfrm>
            <a:off x="1609725" y="2971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11" name="Line 63"/>
          <p:cNvSpPr>
            <a:spLocks noChangeShapeType="1"/>
          </p:cNvSpPr>
          <p:nvPr/>
        </p:nvSpPr>
        <p:spPr bwMode="auto">
          <a:xfrm>
            <a:off x="1914525" y="2971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12" name="Line 64"/>
          <p:cNvSpPr>
            <a:spLocks noChangeShapeType="1"/>
          </p:cNvSpPr>
          <p:nvPr/>
        </p:nvSpPr>
        <p:spPr bwMode="auto">
          <a:xfrm>
            <a:off x="2219325" y="2971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13" name="Line 65"/>
          <p:cNvSpPr>
            <a:spLocks noChangeShapeType="1"/>
          </p:cNvSpPr>
          <p:nvPr/>
        </p:nvSpPr>
        <p:spPr bwMode="auto">
          <a:xfrm>
            <a:off x="2524125" y="2971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14" name="Line 66"/>
          <p:cNvSpPr>
            <a:spLocks noChangeShapeType="1"/>
          </p:cNvSpPr>
          <p:nvPr/>
        </p:nvSpPr>
        <p:spPr bwMode="auto">
          <a:xfrm>
            <a:off x="2828925" y="297021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15" name="Line 67"/>
          <p:cNvSpPr>
            <a:spLocks noChangeShapeType="1"/>
          </p:cNvSpPr>
          <p:nvPr/>
        </p:nvSpPr>
        <p:spPr bwMode="auto">
          <a:xfrm>
            <a:off x="3133725" y="2971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16" name="Line 68"/>
          <p:cNvSpPr>
            <a:spLocks noChangeShapeType="1"/>
          </p:cNvSpPr>
          <p:nvPr/>
        </p:nvSpPr>
        <p:spPr bwMode="auto">
          <a:xfrm>
            <a:off x="3438525" y="2971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17" name="Line 69"/>
          <p:cNvSpPr>
            <a:spLocks noChangeShapeType="1"/>
          </p:cNvSpPr>
          <p:nvPr/>
        </p:nvSpPr>
        <p:spPr bwMode="auto">
          <a:xfrm>
            <a:off x="3743325" y="2971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18" name="Rectangle 70"/>
          <p:cNvSpPr>
            <a:spLocks noChangeArrowheads="1"/>
          </p:cNvSpPr>
          <p:nvPr/>
        </p:nvSpPr>
        <p:spPr bwMode="auto">
          <a:xfrm>
            <a:off x="4254500" y="2971800"/>
            <a:ext cx="304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19" name="Rectangle 71"/>
          <p:cNvSpPr>
            <a:spLocks noChangeArrowheads="1"/>
          </p:cNvSpPr>
          <p:nvPr/>
        </p:nvSpPr>
        <p:spPr bwMode="auto">
          <a:xfrm>
            <a:off x="4559300" y="2971800"/>
            <a:ext cx="304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20" name="Rectangle 72"/>
          <p:cNvSpPr>
            <a:spLocks noChangeArrowheads="1"/>
          </p:cNvSpPr>
          <p:nvPr/>
        </p:nvSpPr>
        <p:spPr bwMode="auto">
          <a:xfrm>
            <a:off x="4864100" y="2971800"/>
            <a:ext cx="304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21" name="Rectangle 73"/>
          <p:cNvSpPr>
            <a:spLocks noChangeArrowheads="1"/>
          </p:cNvSpPr>
          <p:nvPr/>
        </p:nvSpPr>
        <p:spPr bwMode="auto">
          <a:xfrm>
            <a:off x="5168900" y="2971800"/>
            <a:ext cx="304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22" name="Rectangle 74"/>
          <p:cNvSpPr>
            <a:spLocks noChangeArrowheads="1"/>
          </p:cNvSpPr>
          <p:nvPr/>
        </p:nvSpPr>
        <p:spPr bwMode="auto">
          <a:xfrm>
            <a:off x="5473700" y="2971800"/>
            <a:ext cx="304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23" name="Rectangle 75"/>
          <p:cNvSpPr>
            <a:spLocks noChangeArrowheads="1"/>
          </p:cNvSpPr>
          <p:nvPr/>
        </p:nvSpPr>
        <p:spPr bwMode="auto">
          <a:xfrm>
            <a:off x="5778500" y="2971800"/>
            <a:ext cx="304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24" name="Rectangle 76"/>
          <p:cNvSpPr>
            <a:spLocks noChangeArrowheads="1"/>
          </p:cNvSpPr>
          <p:nvPr/>
        </p:nvSpPr>
        <p:spPr bwMode="auto">
          <a:xfrm>
            <a:off x="6083300" y="2971800"/>
            <a:ext cx="304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25" name="Rectangle 77"/>
          <p:cNvSpPr>
            <a:spLocks noChangeArrowheads="1"/>
          </p:cNvSpPr>
          <p:nvPr/>
        </p:nvSpPr>
        <p:spPr bwMode="auto">
          <a:xfrm>
            <a:off x="6388100" y="2971800"/>
            <a:ext cx="304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26" name="Line 78"/>
          <p:cNvSpPr>
            <a:spLocks noChangeShapeType="1"/>
          </p:cNvSpPr>
          <p:nvPr/>
        </p:nvSpPr>
        <p:spPr bwMode="auto">
          <a:xfrm>
            <a:off x="4254500" y="31242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27" name="Line 79"/>
          <p:cNvSpPr>
            <a:spLocks noChangeShapeType="1"/>
          </p:cNvSpPr>
          <p:nvPr/>
        </p:nvSpPr>
        <p:spPr bwMode="auto">
          <a:xfrm>
            <a:off x="4254500" y="32766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28" name="Line 80"/>
          <p:cNvSpPr>
            <a:spLocks noChangeShapeType="1"/>
          </p:cNvSpPr>
          <p:nvPr/>
        </p:nvSpPr>
        <p:spPr bwMode="auto">
          <a:xfrm>
            <a:off x="4254500" y="34290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29" name="Line 81"/>
          <p:cNvSpPr>
            <a:spLocks noChangeShapeType="1"/>
          </p:cNvSpPr>
          <p:nvPr/>
        </p:nvSpPr>
        <p:spPr bwMode="auto">
          <a:xfrm>
            <a:off x="4265613" y="2971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30" name="Line 82"/>
          <p:cNvSpPr>
            <a:spLocks noChangeShapeType="1"/>
          </p:cNvSpPr>
          <p:nvPr/>
        </p:nvSpPr>
        <p:spPr bwMode="auto">
          <a:xfrm>
            <a:off x="4570413" y="2971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31" name="Line 83"/>
          <p:cNvSpPr>
            <a:spLocks noChangeShapeType="1"/>
          </p:cNvSpPr>
          <p:nvPr/>
        </p:nvSpPr>
        <p:spPr bwMode="auto">
          <a:xfrm>
            <a:off x="4875213" y="2971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32" name="Line 84"/>
          <p:cNvSpPr>
            <a:spLocks noChangeShapeType="1"/>
          </p:cNvSpPr>
          <p:nvPr/>
        </p:nvSpPr>
        <p:spPr bwMode="auto">
          <a:xfrm>
            <a:off x="5180013" y="2971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33" name="Line 85"/>
          <p:cNvSpPr>
            <a:spLocks noChangeShapeType="1"/>
          </p:cNvSpPr>
          <p:nvPr/>
        </p:nvSpPr>
        <p:spPr bwMode="auto">
          <a:xfrm>
            <a:off x="5484813" y="2971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34" name="Line 86"/>
          <p:cNvSpPr>
            <a:spLocks noChangeShapeType="1"/>
          </p:cNvSpPr>
          <p:nvPr/>
        </p:nvSpPr>
        <p:spPr bwMode="auto">
          <a:xfrm>
            <a:off x="5789613" y="297021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35" name="Line 87"/>
          <p:cNvSpPr>
            <a:spLocks noChangeShapeType="1"/>
          </p:cNvSpPr>
          <p:nvPr/>
        </p:nvSpPr>
        <p:spPr bwMode="auto">
          <a:xfrm>
            <a:off x="6094413" y="2971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36" name="Line 88"/>
          <p:cNvSpPr>
            <a:spLocks noChangeShapeType="1"/>
          </p:cNvSpPr>
          <p:nvPr/>
        </p:nvSpPr>
        <p:spPr bwMode="auto">
          <a:xfrm>
            <a:off x="6399213" y="2971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37" name="Line 89"/>
          <p:cNvSpPr>
            <a:spLocks noChangeShapeType="1"/>
          </p:cNvSpPr>
          <p:nvPr/>
        </p:nvSpPr>
        <p:spPr bwMode="auto">
          <a:xfrm>
            <a:off x="6704013" y="2971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163"/>
          <p:cNvGrpSpPr>
            <a:grpSpLocks/>
          </p:cNvGrpSpPr>
          <p:nvPr/>
        </p:nvGrpSpPr>
        <p:grpSpPr bwMode="auto">
          <a:xfrm rot="10800000">
            <a:off x="1323975" y="2592388"/>
            <a:ext cx="5410200" cy="314325"/>
            <a:chOff x="624" y="1440"/>
            <a:chExt cx="3408" cy="198"/>
          </a:xfrm>
        </p:grpSpPr>
        <p:sp>
          <p:nvSpPr>
            <p:cNvPr id="2140" name="Line 92"/>
            <p:cNvSpPr>
              <a:spLocks noChangeShapeType="1"/>
            </p:cNvSpPr>
            <p:nvPr/>
          </p:nvSpPr>
          <p:spPr bwMode="auto">
            <a:xfrm>
              <a:off x="624" y="1632"/>
              <a:ext cx="3408" cy="0"/>
            </a:xfrm>
            <a:prstGeom prst="line">
              <a:avLst/>
            </a:pr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41" name="Line 93"/>
            <p:cNvSpPr>
              <a:spLocks noChangeShapeType="1"/>
            </p:cNvSpPr>
            <p:nvPr/>
          </p:nvSpPr>
          <p:spPr bwMode="auto">
            <a:xfrm>
              <a:off x="720" y="1446"/>
              <a:ext cx="0" cy="192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42" name="Line 94"/>
            <p:cNvSpPr>
              <a:spLocks noChangeShapeType="1"/>
            </p:cNvSpPr>
            <p:nvPr/>
          </p:nvSpPr>
          <p:spPr bwMode="auto">
            <a:xfrm>
              <a:off x="912" y="1446"/>
              <a:ext cx="0" cy="192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43" name="Line 95"/>
            <p:cNvSpPr>
              <a:spLocks noChangeShapeType="1"/>
            </p:cNvSpPr>
            <p:nvPr/>
          </p:nvSpPr>
          <p:spPr bwMode="auto">
            <a:xfrm>
              <a:off x="1104" y="1446"/>
              <a:ext cx="0" cy="192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44" name="Line 96"/>
            <p:cNvSpPr>
              <a:spLocks noChangeShapeType="1"/>
            </p:cNvSpPr>
            <p:nvPr/>
          </p:nvSpPr>
          <p:spPr bwMode="auto">
            <a:xfrm>
              <a:off x="1296" y="1446"/>
              <a:ext cx="0" cy="192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45" name="Line 97"/>
            <p:cNvSpPr>
              <a:spLocks noChangeShapeType="1"/>
            </p:cNvSpPr>
            <p:nvPr/>
          </p:nvSpPr>
          <p:spPr bwMode="auto">
            <a:xfrm>
              <a:off x="1488" y="1446"/>
              <a:ext cx="0" cy="192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46" name="Line 98"/>
            <p:cNvSpPr>
              <a:spLocks noChangeShapeType="1"/>
            </p:cNvSpPr>
            <p:nvPr/>
          </p:nvSpPr>
          <p:spPr bwMode="auto">
            <a:xfrm>
              <a:off x="1680" y="1446"/>
              <a:ext cx="0" cy="192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47" name="Line 99"/>
            <p:cNvSpPr>
              <a:spLocks noChangeShapeType="1"/>
            </p:cNvSpPr>
            <p:nvPr/>
          </p:nvSpPr>
          <p:spPr bwMode="auto">
            <a:xfrm>
              <a:off x="1872" y="1446"/>
              <a:ext cx="0" cy="192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48" name="Line 100"/>
            <p:cNvSpPr>
              <a:spLocks noChangeShapeType="1"/>
            </p:cNvSpPr>
            <p:nvPr/>
          </p:nvSpPr>
          <p:spPr bwMode="auto">
            <a:xfrm>
              <a:off x="2064" y="1446"/>
              <a:ext cx="0" cy="192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49" name="Line 101"/>
            <p:cNvSpPr>
              <a:spLocks noChangeShapeType="1"/>
            </p:cNvSpPr>
            <p:nvPr/>
          </p:nvSpPr>
          <p:spPr bwMode="auto">
            <a:xfrm>
              <a:off x="2592" y="1440"/>
              <a:ext cx="0" cy="192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50" name="Line 102"/>
            <p:cNvSpPr>
              <a:spLocks noChangeShapeType="1"/>
            </p:cNvSpPr>
            <p:nvPr/>
          </p:nvSpPr>
          <p:spPr bwMode="auto">
            <a:xfrm>
              <a:off x="2784" y="1440"/>
              <a:ext cx="0" cy="192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51" name="Line 103"/>
            <p:cNvSpPr>
              <a:spLocks noChangeShapeType="1"/>
            </p:cNvSpPr>
            <p:nvPr/>
          </p:nvSpPr>
          <p:spPr bwMode="auto">
            <a:xfrm>
              <a:off x="2976" y="1440"/>
              <a:ext cx="0" cy="192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52" name="Line 104"/>
            <p:cNvSpPr>
              <a:spLocks noChangeShapeType="1"/>
            </p:cNvSpPr>
            <p:nvPr/>
          </p:nvSpPr>
          <p:spPr bwMode="auto">
            <a:xfrm>
              <a:off x="3168" y="1440"/>
              <a:ext cx="0" cy="192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53" name="Line 105"/>
            <p:cNvSpPr>
              <a:spLocks noChangeShapeType="1"/>
            </p:cNvSpPr>
            <p:nvPr/>
          </p:nvSpPr>
          <p:spPr bwMode="auto">
            <a:xfrm>
              <a:off x="3360" y="1440"/>
              <a:ext cx="0" cy="192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54" name="Line 106"/>
            <p:cNvSpPr>
              <a:spLocks noChangeShapeType="1"/>
            </p:cNvSpPr>
            <p:nvPr/>
          </p:nvSpPr>
          <p:spPr bwMode="auto">
            <a:xfrm>
              <a:off x="3552" y="1440"/>
              <a:ext cx="0" cy="192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55" name="Line 107"/>
            <p:cNvSpPr>
              <a:spLocks noChangeShapeType="1"/>
            </p:cNvSpPr>
            <p:nvPr/>
          </p:nvSpPr>
          <p:spPr bwMode="auto">
            <a:xfrm>
              <a:off x="3744" y="1440"/>
              <a:ext cx="0" cy="192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56" name="Line 108"/>
            <p:cNvSpPr>
              <a:spLocks noChangeShapeType="1"/>
            </p:cNvSpPr>
            <p:nvPr/>
          </p:nvSpPr>
          <p:spPr bwMode="auto">
            <a:xfrm>
              <a:off x="3936" y="1440"/>
              <a:ext cx="0" cy="192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197" name="Line 149"/>
          <p:cNvSpPr>
            <a:spLocks noChangeShapeType="1"/>
          </p:cNvSpPr>
          <p:nvPr/>
        </p:nvSpPr>
        <p:spPr bwMode="auto">
          <a:xfrm flipV="1">
            <a:off x="4648200" y="5181600"/>
            <a:ext cx="0" cy="7620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98" name="Text Box 150"/>
          <p:cNvSpPr txBox="1">
            <a:spLocks noChangeArrowheads="1"/>
          </p:cNvSpPr>
          <p:nvPr/>
        </p:nvSpPr>
        <p:spPr bwMode="auto">
          <a:xfrm>
            <a:off x="2522538" y="6481128"/>
            <a:ext cx="28664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Data Read (or Write) operations</a:t>
            </a:r>
          </a:p>
        </p:txBody>
      </p:sp>
      <p:sp>
        <p:nvSpPr>
          <p:cNvPr id="2201" name="Line 153"/>
          <p:cNvSpPr>
            <a:spLocks noChangeShapeType="1"/>
          </p:cNvSpPr>
          <p:nvPr/>
        </p:nvSpPr>
        <p:spPr bwMode="auto">
          <a:xfrm rot="5400000" flipV="1">
            <a:off x="7261225" y="1281113"/>
            <a:ext cx="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202" name="Line 154"/>
          <p:cNvSpPr>
            <a:spLocks noChangeShapeType="1"/>
          </p:cNvSpPr>
          <p:nvPr/>
        </p:nvSpPr>
        <p:spPr bwMode="auto">
          <a:xfrm rot="5400000" flipV="1">
            <a:off x="7261225" y="1506538"/>
            <a:ext cx="0" cy="5334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203" name="Line 155"/>
          <p:cNvSpPr>
            <a:spLocks noChangeShapeType="1"/>
          </p:cNvSpPr>
          <p:nvPr/>
        </p:nvSpPr>
        <p:spPr bwMode="auto">
          <a:xfrm rot="5400000" flipV="1">
            <a:off x="7261225" y="1712913"/>
            <a:ext cx="0" cy="5334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204" name="Text Box 156"/>
          <p:cNvSpPr txBox="1">
            <a:spLocks noChangeArrowheads="1"/>
          </p:cNvSpPr>
          <p:nvPr/>
        </p:nvSpPr>
        <p:spPr bwMode="auto">
          <a:xfrm>
            <a:off x="7545388" y="1393825"/>
            <a:ext cx="755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000000"/>
                </a:solidFill>
              </a:rPr>
              <a:t>Control</a:t>
            </a:r>
          </a:p>
        </p:txBody>
      </p:sp>
      <p:sp>
        <p:nvSpPr>
          <p:cNvPr id="2205" name="Text Box 157"/>
          <p:cNvSpPr txBox="1">
            <a:spLocks noChangeArrowheads="1"/>
          </p:cNvSpPr>
          <p:nvPr/>
        </p:nvSpPr>
        <p:spPr bwMode="auto">
          <a:xfrm>
            <a:off x="7545388" y="1611313"/>
            <a:ext cx="8350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000000"/>
                </a:solidFill>
              </a:rPr>
              <a:t>Address</a:t>
            </a:r>
          </a:p>
        </p:txBody>
      </p:sp>
      <p:sp>
        <p:nvSpPr>
          <p:cNvPr id="2206" name="Text Box 158"/>
          <p:cNvSpPr txBox="1">
            <a:spLocks noChangeArrowheads="1"/>
          </p:cNvSpPr>
          <p:nvPr/>
        </p:nvSpPr>
        <p:spPr bwMode="auto">
          <a:xfrm>
            <a:off x="7545388" y="1828800"/>
            <a:ext cx="558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000000"/>
                </a:solidFill>
              </a:rPr>
              <a:t>Data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674688" y="4033838"/>
            <a:ext cx="6873875" cy="2443162"/>
            <a:chOff x="674688" y="4033838"/>
            <a:chExt cx="6873875" cy="2443162"/>
          </a:xfrm>
        </p:grpSpPr>
        <p:sp>
          <p:nvSpPr>
            <p:cNvPr id="2160" name="Rectangle 112"/>
            <p:cNvSpPr>
              <a:spLocks noChangeArrowheads="1"/>
            </p:cNvSpPr>
            <p:nvPr/>
          </p:nvSpPr>
          <p:spPr bwMode="auto">
            <a:xfrm>
              <a:off x="690563" y="4043363"/>
              <a:ext cx="6858000" cy="2209800"/>
            </a:xfrm>
            <a:prstGeom prst="rect">
              <a:avLst/>
            </a:prstGeom>
            <a:solidFill>
              <a:srgbClr val="FF0000">
                <a:alpha val="16863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61" name="Rectangle 113"/>
            <p:cNvSpPr>
              <a:spLocks noChangeArrowheads="1"/>
            </p:cNvSpPr>
            <p:nvPr/>
          </p:nvSpPr>
          <p:spPr bwMode="auto">
            <a:xfrm>
              <a:off x="2054225" y="4451350"/>
              <a:ext cx="5410200" cy="76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62" name="Rectangle 114"/>
            <p:cNvSpPr>
              <a:spLocks noChangeArrowheads="1"/>
            </p:cNvSpPr>
            <p:nvPr/>
          </p:nvSpPr>
          <p:spPr bwMode="auto">
            <a:xfrm>
              <a:off x="2054225" y="4537075"/>
              <a:ext cx="5410200" cy="76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63" name="Rectangle 115"/>
            <p:cNvSpPr>
              <a:spLocks noChangeArrowheads="1"/>
            </p:cNvSpPr>
            <p:nvPr/>
          </p:nvSpPr>
          <p:spPr bwMode="auto">
            <a:xfrm>
              <a:off x="2054225" y="4603750"/>
              <a:ext cx="5410200" cy="76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64" name="Rectangle 116"/>
            <p:cNvSpPr>
              <a:spLocks noChangeArrowheads="1"/>
            </p:cNvSpPr>
            <p:nvPr/>
          </p:nvSpPr>
          <p:spPr bwMode="auto">
            <a:xfrm>
              <a:off x="2054225" y="4689475"/>
              <a:ext cx="5410200" cy="76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67" name="Rectangle 119"/>
            <p:cNvSpPr>
              <a:spLocks noChangeArrowheads="1"/>
            </p:cNvSpPr>
            <p:nvPr/>
          </p:nvSpPr>
          <p:spPr bwMode="auto">
            <a:xfrm>
              <a:off x="2054225" y="4756150"/>
              <a:ext cx="5410200" cy="76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68" name="Rectangle 120"/>
            <p:cNvSpPr>
              <a:spLocks noChangeArrowheads="1"/>
            </p:cNvSpPr>
            <p:nvPr/>
          </p:nvSpPr>
          <p:spPr bwMode="auto">
            <a:xfrm>
              <a:off x="2054225" y="4841875"/>
              <a:ext cx="5410200" cy="76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69" name="Rectangle 121"/>
            <p:cNvSpPr>
              <a:spLocks noChangeArrowheads="1"/>
            </p:cNvSpPr>
            <p:nvPr/>
          </p:nvSpPr>
          <p:spPr bwMode="auto">
            <a:xfrm>
              <a:off x="2054225" y="4908550"/>
              <a:ext cx="5410200" cy="76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70" name="Rectangle 122"/>
            <p:cNvSpPr>
              <a:spLocks noChangeArrowheads="1"/>
            </p:cNvSpPr>
            <p:nvPr/>
          </p:nvSpPr>
          <p:spPr bwMode="auto">
            <a:xfrm>
              <a:off x="2054225" y="4994275"/>
              <a:ext cx="5410200" cy="76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71" name="Rectangle 123"/>
            <p:cNvSpPr>
              <a:spLocks noChangeArrowheads="1"/>
            </p:cNvSpPr>
            <p:nvPr/>
          </p:nvSpPr>
          <p:spPr bwMode="auto">
            <a:xfrm>
              <a:off x="2054225" y="5060950"/>
              <a:ext cx="5410200" cy="76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72" name="Rectangle 124"/>
            <p:cNvSpPr>
              <a:spLocks noChangeArrowheads="1"/>
            </p:cNvSpPr>
            <p:nvPr/>
          </p:nvSpPr>
          <p:spPr bwMode="auto">
            <a:xfrm>
              <a:off x="2054225" y="5146675"/>
              <a:ext cx="5410200" cy="76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73" name="Rectangle 125"/>
            <p:cNvSpPr>
              <a:spLocks noChangeArrowheads="1"/>
            </p:cNvSpPr>
            <p:nvPr/>
          </p:nvSpPr>
          <p:spPr bwMode="auto">
            <a:xfrm>
              <a:off x="2054225" y="5213350"/>
              <a:ext cx="5410200" cy="76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74" name="Rectangle 126"/>
            <p:cNvSpPr>
              <a:spLocks noChangeArrowheads="1"/>
            </p:cNvSpPr>
            <p:nvPr/>
          </p:nvSpPr>
          <p:spPr bwMode="auto">
            <a:xfrm>
              <a:off x="2054225" y="5299075"/>
              <a:ext cx="5410200" cy="76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75" name="Rectangle 127"/>
            <p:cNvSpPr>
              <a:spLocks noChangeArrowheads="1"/>
            </p:cNvSpPr>
            <p:nvPr/>
          </p:nvSpPr>
          <p:spPr bwMode="auto">
            <a:xfrm>
              <a:off x="2054225" y="5365750"/>
              <a:ext cx="5410200" cy="76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76" name="Rectangle 128"/>
            <p:cNvSpPr>
              <a:spLocks noChangeArrowheads="1"/>
            </p:cNvSpPr>
            <p:nvPr/>
          </p:nvSpPr>
          <p:spPr bwMode="auto">
            <a:xfrm>
              <a:off x="2054225" y="5451475"/>
              <a:ext cx="5410200" cy="76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77" name="Rectangle 129"/>
            <p:cNvSpPr>
              <a:spLocks noChangeArrowheads="1"/>
            </p:cNvSpPr>
            <p:nvPr/>
          </p:nvSpPr>
          <p:spPr bwMode="auto">
            <a:xfrm>
              <a:off x="2054225" y="5518150"/>
              <a:ext cx="5410200" cy="76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78" name="Rectangle 130"/>
            <p:cNvSpPr>
              <a:spLocks noChangeArrowheads="1"/>
            </p:cNvSpPr>
            <p:nvPr/>
          </p:nvSpPr>
          <p:spPr bwMode="auto">
            <a:xfrm>
              <a:off x="2054225" y="5603875"/>
              <a:ext cx="5410200" cy="76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79" name="AutoShape 131"/>
            <p:cNvSpPr>
              <a:spLocks/>
            </p:cNvSpPr>
            <p:nvPr/>
          </p:nvSpPr>
          <p:spPr bwMode="auto">
            <a:xfrm>
              <a:off x="1870075" y="4451350"/>
              <a:ext cx="76200" cy="1219200"/>
            </a:xfrm>
            <a:prstGeom prst="leftBrace">
              <a:avLst>
                <a:gd name="adj1" fmla="val 13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80" name="Text Box 132"/>
            <p:cNvSpPr txBox="1">
              <a:spLocks noChangeArrowheads="1"/>
            </p:cNvSpPr>
            <p:nvPr/>
          </p:nvSpPr>
          <p:spPr bwMode="auto">
            <a:xfrm>
              <a:off x="1320800" y="4910138"/>
              <a:ext cx="6286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</a:rPr>
                <a:t>Rows</a:t>
              </a:r>
            </a:p>
          </p:txBody>
        </p:sp>
        <p:sp>
          <p:nvSpPr>
            <p:cNvPr id="2182" name="AutoShape 134"/>
            <p:cNvSpPr>
              <a:spLocks/>
            </p:cNvSpPr>
            <p:nvPr/>
          </p:nvSpPr>
          <p:spPr bwMode="auto">
            <a:xfrm rot="5400000">
              <a:off x="4694238" y="1668463"/>
              <a:ext cx="76200" cy="5334000"/>
            </a:xfrm>
            <a:prstGeom prst="leftBrace">
              <a:avLst>
                <a:gd name="adj1" fmla="val 58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83" name="Text Box 135"/>
            <p:cNvSpPr txBox="1">
              <a:spLocks noChangeArrowheads="1"/>
            </p:cNvSpPr>
            <p:nvPr/>
          </p:nvSpPr>
          <p:spPr bwMode="auto">
            <a:xfrm>
              <a:off x="4197350" y="4033838"/>
              <a:ext cx="88423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</a:rPr>
                <a:t>Columns</a:t>
              </a:r>
            </a:p>
          </p:txBody>
        </p:sp>
        <p:sp>
          <p:nvSpPr>
            <p:cNvPr id="2184" name="Line 136"/>
            <p:cNvSpPr>
              <a:spLocks noChangeShapeType="1"/>
            </p:cNvSpPr>
            <p:nvPr/>
          </p:nvSpPr>
          <p:spPr bwMode="auto">
            <a:xfrm>
              <a:off x="2217738" y="4446588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85" name="Line 137"/>
            <p:cNvSpPr>
              <a:spLocks noChangeShapeType="1"/>
            </p:cNvSpPr>
            <p:nvPr/>
          </p:nvSpPr>
          <p:spPr bwMode="auto">
            <a:xfrm>
              <a:off x="2370138" y="4446588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86" name="Line 138"/>
            <p:cNvSpPr>
              <a:spLocks noChangeShapeType="1"/>
            </p:cNvSpPr>
            <p:nvPr/>
          </p:nvSpPr>
          <p:spPr bwMode="auto">
            <a:xfrm>
              <a:off x="2522538" y="4456113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87" name="Line 139"/>
            <p:cNvSpPr>
              <a:spLocks noChangeShapeType="1"/>
            </p:cNvSpPr>
            <p:nvPr/>
          </p:nvSpPr>
          <p:spPr bwMode="auto">
            <a:xfrm>
              <a:off x="7312025" y="4446588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88" name="Line 140"/>
            <p:cNvSpPr>
              <a:spLocks noChangeShapeType="1"/>
            </p:cNvSpPr>
            <p:nvPr/>
          </p:nvSpPr>
          <p:spPr bwMode="auto">
            <a:xfrm>
              <a:off x="7159625" y="4446588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89" name="Rectangle 141"/>
            <p:cNvSpPr>
              <a:spLocks noChangeArrowheads="1"/>
            </p:cNvSpPr>
            <p:nvPr/>
          </p:nvSpPr>
          <p:spPr bwMode="auto">
            <a:xfrm>
              <a:off x="788988" y="4500563"/>
              <a:ext cx="533400" cy="1066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Bank</a:t>
              </a:r>
            </a:p>
            <a:p>
              <a:pPr algn="ctr"/>
              <a:r>
                <a:rPr lang="en-US" sz="1400">
                  <a:solidFill>
                    <a:srgbClr val="000000"/>
                  </a:solidFill>
                </a:rPr>
                <a:t>Logic</a:t>
              </a:r>
            </a:p>
          </p:txBody>
        </p:sp>
        <p:sp>
          <p:nvSpPr>
            <p:cNvPr id="2190" name="Rectangle 142"/>
            <p:cNvSpPr>
              <a:spLocks noChangeArrowheads="1"/>
            </p:cNvSpPr>
            <p:nvPr/>
          </p:nvSpPr>
          <p:spPr bwMode="auto">
            <a:xfrm>
              <a:off x="2062163" y="5948363"/>
              <a:ext cx="5410200" cy="76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91" name="Text Box 143"/>
            <p:cNvSpPr txBox="1">
              <a:spLocks noChangeArrowheads="1"/>
            </p:cNvSpPr>
            <p:nvPr/>
          </p:nvSpPr>
          <p:spPr bwMode="auto">
            <a:xfrm>
              <a:off x="1041400" y="5829300"/>
              <a:ext cx="106203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</a:rPr>
                <a:t>Row Buffer</a:t>
              </a:r>
            </a:p>
          </p:txBody>
        </p:sp>
        <p:sp>
          <p:nvSpPr>
            <p:cNvPr id="2192" name="Line 144"/>
            <p:cNvSpPr>
              <a:spLocks noChangeShapeType="1"/>
            </p:cNvSpPr>
            <p:nvPr/>
          </p:nvSpPr>
          <p:spPr bwMode="auto">
            <a:xfrm>
              <a:off x="2214563" y="5948363"/>
              <a:ext cx="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93" name="Line 145"/>
            <p:cNvSpPr>
              <a:spLocks noChangeShapeType="1"/>
            </p:cNvSpPr>
            <p:nvPr/>
          </p:nvSpPr>
          <p:spPr bwMode="auto">
            <a:xfrm>
              <a:off x="2366963" y="5945188"/>
              <a:ext cx="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94" name="Line 146"/>
            <p:cNvSpPr>
              <a:spLocks noChangeShapeType="1"/>
            </p:cNvSpPr>
            <p:nvPr/>
          </p:nvSpPr>
          <p:spPr bwMode="auto">
            <a:xfrm>
              <a:off x="2511425" y="5946775"/>
              <a:ext cx="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95" name="Line 147"/>
            <p:cNvSpPr>
              <a:spLocks noChangeShapeType="1"/>
            </p:cNvSpPr>
            <p:nvPr/>
          </p:nvSpPr>
          <p:spPr bwMode="auto">
            <a:xfrm>
              <a:off x="7340600" y="5945188"/>
              <a:ext cx="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96" name="Line 148"/>
            <p:cNvSpPr>
              <a:spLocks noChangeShapeType="1"/>
            </p:cNvSpPr>
            <p:nvPr/>
          </p:nvSpPr>
          <p:spPr bwMode="auto">
            <a:xfrm>
              <a:off x="7169150" y="5948363"/>
              <a:ext cx="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99" name="Text Box 151"/>
            <p:cNvSpPr txBox="1">
              <a:spLocks noChangeArrowheads="1"/>
            </p:cNvSpPr>
            <p:nvPr/>
          </p:nvSpPr>
          <p:spPr bwMode="auto">
            <a:xfrm>
              <a:off x="674688" y="4049713"/>
              <a:ext cx="12001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</a:rPr>
                <a:t>DRAM Bank</a:t>
              </a:r>
            </a:p>
          </p:txBody>
        </p:sp>
        <p:sp>
          <p:nvSpPr>
            <p:cNvPr id="2207" name="Line 159"/>
            <p:cNvSpPr>
              <a:spLocks noChangeShapeType="1"/>
            </p:cNvSpPr>
            <p:nvPr/>
          </p:nvSpPr>
          <p:spPr bwMode="auto">
            <a:xfrm flipV="1">
              <a:off x="898525" y="5562600"/>
              <a:ext cx="0" cy="91440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08" name="Line 160"/>
            <p:cNvSpPr>
              <a:spLocks noChangeShapeType="1"/>
            </p:cNvSpPr>
            <p:nvPr/>
          </p:nvSpPr>
          <p:spPr bwMode="auto">
            <a:xfrm flipV="1">
              <a:off x="1073150" y="5562600"/>
              <a:ext cx="0" cy="914400"/>
            </a:xfrm>
            <a:prstGeom prst="lin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212" name="Line 164"/>
          <p:cNvSpPr>
            <a:spLocks noChangeShapeType="1"/>
          </p:cNvSpPr>
          <p:nvPr/>
        </p:nvSpPr>
        <p:spPr bwMode="auto">
          <a:xfrm flipH="1">
            <a:off x="685800" y="3505200"/>
            <a:ext cx="5867400" cy="533400"/>
          </a:xfrm>
          <a:prstGeom prst="line">
            <a:avLst/>
          </a:prstGeom>
          <a:noFill/>
          <a:ln w="9525" cap="rnd">
            <a:solidFill>
              <a:srgbClr val="0000CC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213" name="Line 165"/>
          <p:cNvSpPr>
            <a:spLocks noChangeShapeType="1"/>
          </p:cNvSpPr>
          <p:nvPr/>
        </p:nvSpPr>
        <p:spPr bwMode="auto">
          <a:xfrm>
            <a:off x="6705600" y="3505200"/>
            <a:ext cx="838200" cy="533400"/>
          </a:xfrm>
          <a:prstGeom prst="line">
            <a:avLst/>
          </a:prstGeom>
          <a:noFill/>
          <a:ln w="9525" cap="rnd">
            <a:solidFill>
              <a:srgbClr val="0000CC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214" name="Line 166"/>
          <p:cNvSpPr>
            <a:spLocks noChangeShapeType="1"/>
          </p:cNvSpPr>
          <p:nvPr/>
        </p:nvSpPr>
        <p:spPr bwMode="auto">
          <a:xfrm flipH="1">
            <a:off x="7010400" y="2667000"/>
            <a:ext cx="609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215" name="Text Box 167"/>
          <p:cNvSpPr txBox="1">
            <a:spLocks noChangeArrowheads="1"/>
          </p:cNvSpPr>
          <p:nvPr/>
        </p:nvSpPr>
        <p:spPr bwMode="auto">
          <a:xfrm>
            <a:off x="7604125" y="2474913"/>
            <a:ext cx="793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DIMM</a:t>
            </a:r>
          </a:p>
        </p:txBody>
      </p:sp>
      <p:sp>
        <p:nvSpPr>
          <p:cNvPr id="2216" name="Line 168"/>
          <p:cNvSpPr>
            <a:spLocks noChangeShapeType="1"/>
          </p:cNvSpPr>
          <p:nvPr/>
        </p:nvSpPr>
        <p:spPr bwMode="auto">
          <a:xfrm flipH="1">
            <a:off x="6858000" y="3124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217" name="Text Box 169"/>
          <p:cNvSpPr txBox="1">
            <a:spLocks noChangeArrowheads="1"/>
          </p:cNvSpPr>
          <p:nvPr/>
        </p:nvSpPr>
        <p:spPr bwMode="auto">
          <a:xfrm>
            <a:off x="7575550" y="2895600"/>
            <a:ext cx="717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Rank</a:t>
            </a:r>
          </a:p>
        </p:txBody>
      </p:sp>
      <p:sp>
        <p:nvSpPr>
          <p:cNvPr id="2218" name="Line 170"/>
          <p:cNvSpPr>
            <a:spLocks noChangeShapeType="1"/>
          </p:cNvSpPr>
          <p:nvPr/>
        </p:nvSpPr>
        <p:spPr bwMode="auto">
          <a:xfrm flipH="1" flipV="1">
            <a:off x="6705600" y="3352800"/>
            <a:ext cx="838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219" name="Text Box 171"/>
          <p:cNvSpPr txBox="1">
            <a:spLocks noChangeArrowheads="1"/>
          </p:cNvSpPr>
          <p:nvPr/>
        </p:nvSpPr>
        <p:spPr bwMode="auto">
          <a:xfrm>
            <a:off x="7543800" y="3290888"/>
            <a:ext cx="882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Device</a:t>
            </a:r>
          </a:p>
        </p:txBody>
      </p:sp>
      <p:sp>
        <p:nvSpPr>
          <p:cNvPr id="2221" name="Line 173"/>
          <p:cNvSpPr>
            <a:spLocks noChangeShapeType="1"/>
          </p:cNvSpPr>
          <p:nvPr/>
        </p:nvSpPr>
        <p:spPr bwMode="auto">
          <a:xfrm>
            <a:off x="6400800" y="3124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222" name="Line 174"/>
          <p:cNvSpPr>
            <a:spLocks noChangeShapeType="1"/>
          </p:cNvSpPr>
          <p:nvPr/>
        </p:nvSpPr>
        <p:spPr bwMode="auto">
          <a:xfrm>
            <a:off x="6397625" y="3276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223" name="Line 175"/>
          <p:cNvSpPr>
            <a:spLocks noChangeShapeType="1"/>
          </p:cNvSpPr>
          <p:nvPr/>
        </p:nvSpPr>
        <p:spPr bwMode="auto">
          <a:xfrm>
            <a:off x="6397625" y="3429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Overview of a DRAM  based memory</a:t>
            </a:r>
          </a:p>
        </p:txBody>
      </p:sp>
      <p:sp>
        <p:nvSpPr>
          <p:cNvPr id="13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697B-E0F8-4B67-B9E5-0D856E481876}" type="slidenum">
              <a:rPr lang="en-US" smtClean="0">
                <a:solidFill>
                  <a:srgbClr val="000000"/>
                </a:solidFill>
                <a:latin typeface="Comic Sans MS"/>
              </a:rPr>
              <a:pPr/>
              <a:t>22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127" name="Rectangle 13"/>
          <p:cNvSpPr>
            <a:spLocks noChangeArrowheads="1"/>
          </p:cNvSpPr>
          <p:nvPr/>
        </p:nvSpPr>
        <p:spPr bwMode="auto">
          <a:xfrm>
            <a:off x="4112260" y="2895600"/>
            <a:ext cx="2730500" cy="762000"/>
          </a:xfrm>
          <a:prstGeom prst="rect">
            <a:avLst/>
          </a:prstGeom>
          <a:solidFill>
            <a:srgbClr val="FFFF66">
              <a:alpha val="49804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6387548" y="2971800"/>
            <a:ext cx="304800" cy="6096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F9933"/>
              </a:solidFill>
            </a:endParaRPr>
          </a:p>
        </p:txBody>
      </p:sp>
      <p:sp>
        <p:nvSpPr>
          <p:cNvPr id="130" name="Rectangle 129"/>
          <p:cNvSpPr/>
          <p:nvPr/>
        </p:nvSpPr>
        <p:spPr bwMode="auto">
          <a:xfrm>
            <a:off x="6391663" y="3429000"/>
            <a:ext cx="304800" cy="1524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F9933"/>
              </a:solidFill>
            </a:endParaRPr>
          </a:p>
        </p:txBody>
      </p:sp>
      <p:sp>
        <p:nvSpPr>
          <p:cNvPr id="131" name="Rectangle 142"/>
          <p:cNvSpPr>
            <a:spLocks noChangeArrowheads="1"/>
          </p:cNvSpPr>
          <p:nvPr/>
        </p:nvSpPr>
        <p:spPr bwMode="auto">
          <a:xfrm>
            <a:off x="2057400" y="5151120"/>
            <a:ext cx="5410200" cy="76200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2" name="Line 170"/>
          <p:cNvSpPr>
            <a:spLocks noChangeShapeType="1"/>
          </p:cNvSpPr>
          <p:nvPr/>
        </p:nvSpPr>
        <p:spPr bwMode="auto">
          <a:xfrm>
            <a:off x="6629400" y="35052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3" name="Text Box 171"/>
          <p:cNvSpPr txBox="1">
            <a:spLocks noChangeArrowheads="1"/>
          </p:cNvSpPr>
          <p:nvPr/>
        </p:nvSpPr>
        <p:spPr bwMode="auto">
          <a:xfrm>
            <a:off x="7620000" y="3657600"/>
            <a:ext cx="7489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Bank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817813" y="5943600"/>
            <a:ext cx="304800" cy="80963"/>
          </a:xfrm>
          <a:prstGeom prst="rect">
            <a:avLst/>
          </a:prstGeom>
          <a:solidFill>
            <a:srgbClr val="99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rgbClr val="00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970213" y="6024563"/>
            <a:ext cx="0" cy="45243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56174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"/>
                            </p:stCondLst>
                            <p:childTnLst>
                              <p:par>
                                <p:cTn id="5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533 L -3.33333E-6 0.11644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" grpId="0" animBg="1"/>
      <p:bldP spid="2197" grpId="0" animBg="1"/>
      <p:bldP spid="2198" grpId="0"/>
      <p:bldP spid="2212" grpId="0" animBg="1"/>
      <p:bldP spid="2213" grpId="0" animBg="1"/>
      <p:bldP spid="2214" grpId="0" animBg="1"/>
      <p:bldP spid="2215" grpId="0"/>
      <p:bldP spid="2216" grpId="0" animBg="1"/>
      <p:bldP spid="2217" grpId="0"/>
      <p:bldP spid="2218" grpId="0" animBg="1"/>
      <p:bldP spid="2219" grpId="0"/>
      <p:bldP spid="127" grpId="0" animBg="1"/>
      <p:bldP spid="129" grpId="0" animBg="1"/>
      <p:bldP spid="130" grpId="0" animBg="1"/>
      <p:bldP spid="131" grpId="0" animBg="1"/>
      <p:bldP spid="131" grpId="1" animBg="1"/>
      <p:bldP spid="132" grpId="0" animBg="1"/>
      <p:bldP spid="133" grpId="0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Page Mode DRAM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 DRAM bank is a 2D array of cells: rows x columns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 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DRAM row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is also called a 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DRAM page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Sense amplifiers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also called 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row buffer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Each address is a &lt;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row,column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&gt; pair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Access to a 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closed row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Activate</a:t>
            </a:r>
            <a:r>
              <a:rPr lang="en-US" dirty="0">
                <a:latin typeface="Tahoma" charset="0"/>
                <a:ea typeface="ＭＳ Ｐゴシック" charset="0"/>
              </a:rPr>
              <a:t> command opens row (placed into row buffer)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Read/write</a:t>
            </a:r>
            <a:r>
              <a:rPr lang="en-US" dirty="0">
                <a:latin typeface="Tahoma" charset="0"/>
                <a:ea typeface="ＭＳ Ｐゴシック" charset="0"/>
              </a:rPr>
              <a:t> command reads/writes column in the row buffer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  <a:latin typeface="Tahoma" charset="0"/>
                <a:ea typeface="ＭＳ Ｐゴシック" charset="0"/>
              </a:rPr>
              <a:t>Precharge</a:t>
            </a:r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 </a:t>
            </a:r>
            <a:r>
              <a:rPr lang="en-US" dirty="0">
                <a:latin typeface="Tahoma" charset="0"/>
                <a:ea typeface="ＭＳ Ｐゴシック" charset="0"/>
              </a:rPr>
              <a:t>command closes the row and prepares the bank for next access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Access to an 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open row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No need for activate command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8D97528-21EA-3B4D-930F-14C574104675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23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3160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DRAM Bank Operation</a:t>
            </a:r>
          </a:p>
        </p:txBody>
      </p:sp>
      <p:sp>
        <p:nvSpPr>
          <p:cNvPr id="92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0000" y="6400800"/>
            <a:ext cx="1524000" cy="244475"/>
          </a:xfrm>
          <a:noFill/>
        </p:spPr>
        <p:txBody>
          <a:bodyPr/>
          <a:lstStyle/>
          <a:p>
            <a:fld id="{DE2E9D8A-BE66-4833-8436-B96B4CDFDBCC}" type="slidenum">
              <a:rPr lang="en-US" altLang="en-US">
                <a:solidFill>
                  <a:srgbClr val="000000"/>
                </a:solidFill>
                <a:latin typeface="Comic Sans MS"/>
              </a:rPr>
              <a:pPr/>
              <a:t>24</a:t>
            </a:fld>
            <a:endParaRPr lang="en-US" altLang="en-US" dirty="0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4067175" y="2019300"/>
            <a:ext cx="1612900" cy="2246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4067175" y="2308225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>
            <a:off x="4067175" y="2595562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4067175" y="2884487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224" name="Line 8"/>
          <p:cNvSpPr>
            <a:spLocks noChangeShapeType="1"/>
          </p:cNvSpPr>
          <p:nvPr/>
        </p:nvSpPr>
        <p:spPr bwMode="auto">
          <a:xfrm>
            <a:off x="4067175" y="3171825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>
            <a:off x="4067175" y="3459162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226" name="Line 10"/>
          <p:cNvSpPr>
            <a:spLocks noChangeShapeType="1"/>
          </p:cNvSpPr>
          <p:nvPr/>
        </p:nvSpPr>
        <p:spPr bwMode="auto">
          <a:xfrm>
            <a:off x="4067175" y="3748087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7020" name="Rectangle 12"/>
          <p:cNvSpPr>
            <a:spLocks noChangeArrowheads="1"/>
          </p:cNvSpPr>
          <p:nvPr/>
        </p:nvSpPr>
        <p:spPr bwMode="auto">
          <a:xfrm>
            <a:off x="4067175" y="4841875"/>
            <a:ext cx="1612900" cy="28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7021" name="Line 13"/>
          <p:cNvSpPr>
            <a:spLocks noChangeShapeType="1"/>
          </p:cNvSpPr>
          <p:nvPr/>
        </p:nvSpPr>
        <p:spPr bwMode="auto">
          <a:xfrm>
            <a:off x="4873625" y="4265612"/>
            <a:ext cx="0" cy="5762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7022" name="Text Box 14"/>
          <p:cNvSpPr txBox="1">
            <a:spLocks noChangeArrowheads="1"/>
          </p:cNvSpPr>
          <p:nvPr/>
        </p:nvSpPr>
        <p:spPr bwMode="auto">
          <a:xfrm>
            <a:off x="5634038" y="4784725"/>
            <a:ext cx="1314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CC0000"/>
                </a:solidFill>
              </a:rPr>
              <a:t>Row Buffer</a:t>
            </a:r>
          </a:p>
        </p:txBody>
      </p:sp>
      <p:sp>
        <p:nvSpPr>
          <p:cNvPr id="427023" name="Text Box 15"/>
          <p:cNvSpPr txBox="1">
            <a:spLocks noChangeArrowheads="1"/>
          </p:cNvSpPr>
          <p:nvPr/>
        </p:nvSpPr>
        <p:spPr bwMode="auto">
          <a:xfrm>
            <a:off x="381000" y="1385887"/>
            <a:ext cx="2089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3399"/>
                </a:solidFill>
              </a:rPr>
              <a:t>  Access Address </a:t>
            </a:r>
          </a:p>
          <a:p>
            <a:r>
              <a:rPr lang="en-US">
                <a:solidFill>
                  <a:srgbClr val="003399"/>
                </a:solidFill>
              </a:rPr>
              <a:t>(Row 0, Column 0)</a:t>
            </a:r>
          </a:p>
        </p:txBody>
      </p:sp>
      <p:sp>
        <p:nvSpPr>
          <p:cNvPr id="427024" name="Rectangle 16"/>
          <p:cNvSpPr>
            <a:spLocks noChangeArrowheads="1"/>
          </p:cNvSpPr>
          <p:nvPr/>
        </p:nvSpPr>
        <p:spPr bwMode="auto">
          <a:xfrm>
            <a:off x="3144838" y="2019300"/>
            <a:ext cx="461962" cy="2246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7025" name="Text Box 17"/>
          <p:cNvSpPr txBox="1">
            <a:spLocks noChangeArrowheads="1"/>
          </p:cNvSpPr>
          <p:nvPr/>
        </p:nvSpPr>
        <p:spPr bwMode="auto">
          <a:xfrm rot="-5400000">
            <a:off x="2601119" y="2972594"/>
            <a:ext cx="1530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Row decoder</a:t>
            </a:r>
          </a:p>
        </p:txBody>
      </p:sp>
      <p:sp>
        <p:nvSpPr>
          <p:cNvPr id="427026" name="Rectangle 18"/>
          <p:cNvSpPr>
            <a:spLocks noChangeArrowheads="1"/>
          </p:cNvSpPr>
          <p:nvPr/>
        </p:nvSpPr>
        <p:spPr bwMode="auto">
          <a:xfrm>
            <a:off x="4067175" y="5418137"/>
            <a:ext cx="1612900" cy="403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7027" name="Text Box 19"/>
          <p:cNvSpPr txBox="1">
            <a:spLocks noChangeArrowheads="1"/>
          </p:cNvSpPr>
          <p:nvPr/>
        </p:nvSpPr>
        <p:spPr bwMode="auto">
          <a:xfrm>
            <a:off x="3952875" y="5454650"/>
            <a:ext cx="1860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Column decoder</a:t>
            </a:r>
          </a:p>
        </p:txBody>
      </p:sp>
      <p:sp>
        <p:nvSpPr>
          <p:cNvPr id="9235" name="Line 20"/>
          <p:cNvSpPr>
            <a:spLocks noChangeShapeType="1"/>
          </p:cNvSpPr>
          <p:nvPr/>
        </p:nvSpPr>
        <p:spPr bwMode="auto">
          <a:xfrm>
            <a:off x="4297363" y="2019300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236" name="Line 21"/>
          <p:cNvSpPr>
            <a:spLocks noChangeShapeType="1"/>
          </p:cNvSpPr>
          <p:nvPr/>
        </p:nvSpPr>
        <p:spPr bwMode="auto">
          <a:xfrm>
            <a:off x="4527550" y="2019300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237" name="Line 22"/>
          <p:cNvSpPr>
            <a:spLocks noChangeShapeType="1"/>
          </p:cNvSpPr>
          <p:nvPr/>
        </p:nvSpPr>
        <p:spPr bwMode="auto">
          <a:xfrm>
            <a:off x="4759325" y="2019300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238" name="Line 23"/>
          <p:cNvSpPr>
            <a:spLocks noChangeShapeType="1"/>
          </p:cNvSpPr>
          <p:nvPr/>
        </p:nvSpPr>
        <p:spPr bwMode="auto">
          <a:xfrm>
            <a:off x="4989513" y="2019300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239" name="Line 24"/>
          <p:cNvSpPr>
            <a:spLocks noChangeShapeType="1"/>
          </p:cNvSpPr>
          <p:nvPr/>
        </p:nvSpPr>
        <p:spPr bwMode="auto">
          <a:xfrm>
            <a:off x="5219700" y="2019300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240" name="Line 25"/>
          <p:cNvSpPr>
            <a:spLocks noChangeShapeType="1"/>
          </p:cNvSpPr>
          <p:nvPr/>
        </p:nvSpPr>
        <p:spPr bwMode="auto">
          <a:xfrm>
            <a:off x="5449888" y="2019300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241" name="Line 26"/>
          <p:cNvSpPr>
            <a:spLocks noChangeShapeType="1"/>
          </p:cNvSpPr>
          <p:nvPr/>
        </p:nvSpPr>
        <p:spPr bwMode="auto">
          <a:xfrm>
            <a:off x="4067175" y="4013200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7035" name="Line 27"/>
          <p:cNvSpPr>
            <a:spLocks noChangeShapeType="1"/>
          </p:cNvSpPr>
          <p:nvPr/>
        </p:nvSpPr>
        <p:spPr bwMode="auto">
          <a:xfrm>
            <a:off x="3606800" y="3171825"/>
            <a:ext cx="460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7036" name="Line 28"/>
          <p:cNvSpPr>
            <a:spLocks noChangeShapeType="1"/>
          </p:cNvSpPr>
          <p:nvPr/>
        </p:nvSpPr>
        <p:spPr bwMode="auto">
          <a:xfrm>
            <a:off x="4873625" y="5130800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7047" name="Line 39"/>
          <p:cNvSpPr>
            <a:spLocks noChangeShapeType="1"/>
          </p:cNvSpPr>
          <p:nvPr/>
        </p:nvSpPr>
        <p:spPr bwMode="auto">
          <a:xfrm>
            <a:off x="2511425" y="3171825"/>
            <a:ext cx="633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7048" name="Text Box 40"/>
          <p:cNvSpPr txBox="1">
            <a:spLocks noChangeArrowheads="1"/>
          </p:cNvSpPr>
          <p:nvPr/>
        </p:nvSpPr>
        <p:spPr bwMode="auto">
          <a:xfrm>
            <a:off x="803275" y="2941637"/>
            <a:ext cx="170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Row address 0</a:t>
            </a:r>
          </a:p>
        </p:txBody>
      </p:sp>
      <p:sp>
        <p:nvSpPr>
          <p:cNvPr id="427049" name="Text Box 41"/>
          <p:cNvSpPr txBox="1">
            <a:spLocks noChangeArrowheads="1"/>
          </p:cNvSpPr>
          <p:nvPr/>
        </p:nvSpPr>
        <p:spPr bwMode="auto">
          <a:xfrm>
            <a:off x="1511300" y="5454650"/>
            <a:ext cx="2038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Column address 0</a:t>
            </a:r>
          </a:p>
        </p:txBody>
      </p:sp>
      <p:sp>
        <p:nvSpPr>
          <p:cNvPr id="427050" name="Line 42"/>
          <p:cNvSpPr>
            <a:spLocks noChangeShapeType="1"/>
          </p:cNvSpPr>
          <p:nvPr/>
        </p:nvSpPr>
        <p:spPr bwMode="auto">
          <a:xfrm>
            <a:off x="3606800" y="5648325"/>
            <a:ext cx="460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7051" name="Line 43"/>
          <p:cNvSpPr>
            <a:spLocks noChangeShapeType="1"/>
          </p:cNvSpPr>
          <p:nvPr/>
        </p:nvSpPr>
        <p:spPr bwMode="auto">
          <a:xfrm>
            <a:off x="4873625" y="5821362"/>
            <a:ext cx="0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7052" name="Text Box 44"/>
          <p:cNvSpPr txBox="1">
            <a:spLocks noChangeArrowheads="1"/>
          </p:cNvSpPr>
          <p:nvPr/>
        </p:nvSpPr>
        <p:spPr bwMode="auto">
          <a:xfrm>
            <a:off x="4527550" y="6110287"/>
            <a:ext cx="666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Data</a:t>
            </a:r>
          </a:p>
        </p:txBody>
      </p:sp>
      <p:sp>
        <p:nvSpPr>
          <p:cNvPr id="427053" name="Rectangle 45"/>
          <p:cNvSpPr>
            <a:spLocks noChangeArrowheads="1"/>
          </p:cNvSpPr>
          <p:nvPr/>
        </p:nvSpPr>
        <p:spPr bwMode="auto">
          <a:xfrm>
            <a:off x="4067175" y="2019300"/>
            <a:ext cx="1612900" cy="28892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7055" name="Rectangle 47"/>
          <p:cNvSpPr>
            <a:spLocks noChangeArrowheads="1"/>
          </p:cNvSpPr>
          <p:nvPr/>
        </p:nvSpPr>
        <p:spPr bwMode="auto">
          <a:xfrm>
            <a:off x="4067175" y="4841875"/>
            <a:ext cx="1612900" cy="28892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7056" name="Rectangle 48"/>
          <p:cNvSpPr>
            <a:spLocks noChangeArrowheads="1"/>
          </p:cNvSpPr>
          <p:nvPr/>
        </p:nvSpPr>
        <p:spPr bwMode="auto">
          <a:xfrm>
            <a:off x="4067175" y="4841875"/>
            <a:ext cx="230188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7057" name="Text Box 49"/>
          <p:cNvSpPr txBox="1">
            <a:spLocks noChangeArrowheads="1"/>
          </p:cNvSpPr>
          <p:nvPr/>
        </p:nvSpPr>
        <p:spPr bwMode="auto">
          <a:xfrm>
            <a:off x="4470400" y="4797425"/>
            <a:ext cx="831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Row 0</a:t>
            </a:r>
          </a:p>
        </p:txBody>
      </p:sp>
      <p:sp>
        <p:nvSpPr>
          <p:cNvPr id="427058" name="Text Box 50"/>
          <p:cNvSpPr txBox="1">
            <a:spLocks noChangeArrowheads="1"/>
          </p:cNvSpPr>
          <p:nvPr/>
        </p:nvSpPr>
        <p:spPr bwMode="auto">
          <a:xfrm>
            <a:off x="4481513" y="4797425"/>
            <a:ext cx="831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Empty</a:t>
            </a:r>
          </a:p>
        </p:txBody>
      </p:sp>
      <p:sp>
        <p:nvSpPr>
          <p:cNvPr id="427059" name="Text Box 51"/>
          <p:cNvSpPr txBox="1">
            <a:spLocks noChangeArrowheads="1"/>
          </p:cNvSpPr>
          <p:nvPr/>
        </p:nvSpPr>
        <p:spPr bwMode="auto">
          <a:xfrm>
            <a:off x="381000" y="1385887"/>
            <a:ext cx="2089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3399"/>
                </a:solidFill>
              </a:rPr>
              <a:t>  Access Address </a:t>
            </a:r>
          </a:p>
          <a:p>
            <a:r>
              <a:rPr lang="en-US">
                <a:solidFill>
                  <a:srgbClr val="003399"/>
                </a:solidFill>
              </a:rPr>
              <a:t>(Row 0, Column 1)</a:t>
            </a:r>
          </a:p>
        </p:txBody>
      </p:sp>
      <p:sp>
        <p:nvSpPr>
          <p:cNvPr id="427060" name="Text Box 52"/>
          <p:cNvSpPr txBox="1">
            <a:spLocks noChangeArrowheads="1"/>
          </p:cNvSpPr>
          <p:nvPr/>
        </p:nvSpPr>
        <p:spPr bwMode="auto">
          <a:xfrm>
            <a:off x="1511300" y="5454650"/>
            <a:ext cx="2038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Column address 1</a:t>
            </a:r>
          </a:p>
        </p:txBody>
      </p:sp>
      <p:sp>
        <p:nvSpPr>
          <p:cNvPr id="427061" name="Rectangle 53"/>
          <p:cNvSpPr>
            <a:spLocks noChangeArrowheads="1"/>
          </p:cNvSpPr>
          <p:nvPr/>
        </p:nvSpPr>
        <p:spPr bwMode="auto">
          <a:xfrm>
            <a:off x="4298950" y="4841875"/>
            <a:ext cx="230188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7062" name="Text Box 54"/>
          <p:cNvSpPr txBox="1">
            <a:spLocks noChangeArrowheads="1"/>
          </p:cNvSpPr>
          <p:nvPr/>
        </p:nvSpPr>
        <p:spPr bwMode="auto">
          <a:xfrm>
            <a:off x="381000" y="1385887"/>
            <a:ext cx="2089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3399"/>
                </a:solidFill>
              </a:rPr>
              <a:t>  Access Address </a:t>
            </a:r>
          </a:p>
          <a:p>
            <a:r>
              <a:rPr lang="en-US">
                <a:solidFill>
                  <a:srgbClr val="003399"/>
                </a:solidFill>
              </a:rPr>
              <a:t>(Row 0, Column 9)</a:t>
            </a:r>
          </a:p>
        </p:txBody>
      </p:sp>
      <p:sp>
        <p:nvSpPr>
          <p:cNvPr id="427063" name="Rectangle 55"/>
          <p:cNvSpPr>
            <a:spLocks noChangeArrowheads="1"/>
          </p:cNvSpPr>
          <p:nvPr/>
        </p:nvSpPr>
        <p:spPr bwMode="auto">
          <a:xfrm>
            <a:off x="5276850" y="4841875"/>
            <a:ext cx="230188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7064" name="Text Box 56"/>
          <p:cNvSpPr txBox="1">
            <a:spLocks noChangeArrowheads="1"/>
          </p:cNvSpPr>
          <p:nvPr/>
        </p:nvSpPr>
        <p:spPr bwMode="auto">
          <a:xfrm>
            <a:off x="1511300" y="5454650"/>
            <a:ext cx="2038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Column address 9</a:t>
            </a:r>
          </a:p>
        </p:txBody>
      </p:sp>
      <p:sp>
        <p:nvSpPr>
          <p:cNvPr id="427066" name="Text Box 58"/>
          <p:cNvSpPr txBox="1">
            <a:spLocks noChangeArrowheads="1"/>
          </p:cNvSpPr>
          <p:nvPr/>
        </p:nvSpPr>
        <p:spPr bwMode="auto">
          <a:xfrm>
            <a:off x="381000" y="1385887"/>
            <a:ext cx="2089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3399"/>
                </a:solidFill>
              </a:rPr>
              <a:t>  Access Address </a:t>
            </a:r>
          </a:p>
          <a:p>
            <a:r>
              <a:rPr lang="en-US">
                <a:solidFill>
                  <a:srgbClr val="003399"/>
                </a:solidFill>
              </a:rPr>
              <a:t>(Row 1, Column 0)</a:t>
            </a:r>
          </a:p>
        </p:txBody>
      </p:sp>
      <p:sp>
        <p:nvSpPr>
          <p:cNvPr id="427067" name="Text Box 59"/>
          <p:cNvSpPr txBox="1">
            <a:spLocks noChangeArrowheads="1"/>
          </p:cNvSpPr>
          <p:nvPr/>
        </p:nvSpPr>
        <p:spPr bwMode="auto">
          <a:xfrm>
            <a:off x="6913563" y="4784725"/>
            <a:ext cx="55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3399"/>
                </a:solidFill>
              </a:rPr>
              <a:t>HIT</a:t>
            </a:r>
          </a:p>
        </p:txBody>
      </p:sp>
      <p:sp>
        <p:nvSpPr>
          <p:cNvPr id="427068" name="Text Box 60"/>
          <p:cNvSpPr txBox="1">
            <a:spLocks noChangeArrowheads="1"/>
          </p:cNvSpPr>
          <p:nvPr/>
        </p:nvSpPr>
        <p:spPr bwMode="auto">
          <a:xfrm>
            <a:off x="6911975" y="4784725"/>
            <a:ext cx="55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3399"/>
                </a:solidFill>
              </a:rPr>
              <a:t>HIT</a:t>
            </a:r>
          </a:p>
        </p:txBody>
      </p:sp>
      <p:sp>
        <p:nvSpPr>
          <p:cNvPr id="427069" name="Text Box 61"/>
          <p:cNvSpPr txBox="1">
            <a:spLocks noChangeArrowheads="1"/>
          </p:cNvSpPr>
          <p:nvPr/>
        </p:nvSpPr>
        <p:spPr bwMode="auto">
          <a:xfrm>
            <a:off x="806450" y="2941637"/>
            <a:ext cx="170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Row address 1</a:t>
            </a:r>
          </a:p>
        </p:txBody>
      </p:sp>
      <p:sp>
        <p:nvSpPr>
          <p:cNvPr id="427070" name="Rectangle 62"/>
          <p:cNvSpPr>
            <a:spLocks noChangeArrowheads="1"/>
          </p:cNvSpPr>
          <p:nvPr/>
        </p:nvSpPr>
        <p:spPr bwMode="auto">
          <a:xfrm>
            <a:off x="4067175" y="2308225"/>
            <a:ext cx="1612900" cy="28892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7071" name="Rectangle 63"/>
          <p:cNvSpPr>
            <a:spLocks noChangeArrowheads="1"/>
          </p:cNvSpPr>
          <p:nvPr/>
        </p:nvSpPr>
        <p:spPr bwMode="auto">
          <a:xfrm>
            <a:off x="4067175" y="4841875"/>
            <a:ext cx="1612900" cy="288925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7072" name="Rectangle 64"/>
          <p:cNvSpPr>
            <a:spLocks noChangeArrowheads="1"/>
          </p:cNvSpPr>
          <p:nvPr/>
        </p:nvSpPr>
        <p:spPr bwMode="auto">
          <a:xfrm>
            <a:off x="4067175" y="4841875"/>
            <a:ext cx="230188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7073" name="Text Box 65"/>
          <p:cNvSpPr txBox="1">
            <a:spLocks noChangeArrowheads="1"/>
          </p:cNvSpPr>
          <p:nvPr/>
        </p:nvSpPr>
        <p:spPr bwMode="auto">
          <a:xfrm>
            <a:off x="4518025" y="4795837"/>
            <a:ext cx="831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Row 1</a:t>
            </a:r>
          </a:p>
        </p:txBody>
      </p:sp>
      <p:sp>
        <p:nvSpPr>
          <p:cNvPr id="427074" name="Text Box 66"/>
          <p:cNvSpPr txBox="1">
            <a:spLocks noChangeArrowheads="1"/>
          </p:cNvSpPr>
          <p:nvPr/>
        </p:nvSpPr>
        <p:spPr bwMode="auto">
          <a:xfrm>
            <a:off x="1511300" y="5464175"/>
            <a:ext cx="2038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Column address 0</a:t>
            </a:r>
          </a:p>
        </p:txBody>
      </p:sp>
      <p:sp>
        <p:nvSpPr>
          <p:cNvPr id="427075" name="Text Box 67"/>
          <p:cNvSpPr txBox="1">
            <a:spLocks noChangeArrowheads="1"/>
          </p:cNvSpPr>
          <p:nvPr/>
        </p:nvSpPr>
        <p:spPr bwMode="auto">
          <a:xfrm>
            <a:off x="6889750" y="4784725"/>
            <a:ext cx="145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CONFLICT !</a:t>
            </a:r>
          </a:p>
        </p:txBody>
      </p:sp>
      <p:sp>
        <p:nvSpPr>
          <p:cNvPr id="9271" name="Text Box 69"/>
          <p:cNvSpPr txBox="1">
            <a:spLocks noChangeArrowheads="1"/>
          </p:cNvSpPr>
          <p:nvPr/>
        </p:nvSpPr>
        <p:spPr bwMode="auto">
          <a:xfrm>
            <a:off x="4297363" y="1673225"/>
            <a:ext cx="1085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Columns</a:t>
            </a:r>
          </a:p>
        </p:txBody>
      </p:sp>
      <p:sp>
        <p:nvSpPr>
          <p:cNvPr id="9272" name="Text Box 70"/>
          <p:cNvSpPr txBox="1">
            <a:spLocks noChangeArrowheads="1"/>
          </p:cNvSpPr>
          <p:nvPr/>
        </p:nvSpPr>
        <p:spPr bwMode="auto">
          <a:xfrm rot="5400000">
            <a:off x="5464969" y="3013869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Rows</a:t>
            </a:r>
          </a:p>
        </p:txBody>
      </p:sp>
      <p:sp>
        <p:nvSpPr>
          <p:cNvPr id="57" name="Horizontal Scroll 56"/>
          <p:cNvSpPr/>
          <p:nvPr/>
        </p:nvSpPr>
        <p:spPr bwMode="auto">
          <a:xfrm>
            <a:off x="76200" y="6400800"/>
            <a:ext cx="3733800" cy="457200"/>
          </a:xfrm>
          <a:prstGeom prst="horizontalScroll">
            <a:avLst/>
          </a:prstGeom>
          <a:solidFill>
            <a:srgbClr val="A2D668">
              <a:alpha val="9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000000"/>
                </a:solidFill>
              </a:rPr>
              <a:t>Slide Source: </a:t>
            </a:r>
            <a:r>
              <a:rPr lang="en-US" dirty="0" err="1">
                <a:solidFill>
                  <a:srgbClr val="000000"/>
                </a:solidFill>
              </a:rPr>
              <a:t>Onur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Mutlu</a:t>
            </a:r>
            <a:r>
              <a:rPr lang="en-US" dirty="0">
                <a:solidFill>
                  <a:srgbClr val="000000"/>
                </a:solidFill>
              </a:rPr>
              <a:t>, CMU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28474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54 0.00232 L 0.07899 0.0007 L 0.07413 0.22616 " pathEditMode="relative" ptsTypes="AAA">
                                      <p:cBhvr>
                                        <p:cTn id="72" dur="1000" fill="hold"/>
                                        <p:tgtEl>
                                          <p:spTgt spid="427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2 0.0007 C 0.02622 0.00116 0.05243 0.00232 0.05243 0.00232 L 0.04879 0.22778 " pathEditMode="relative" ptsTypes="fAA">
                                      <p:cBhvr>
                                        <p:cTn id="100" dur="1000" fill="hold"/>
                                        <p:tgtEl>
                                          <p:spTgt spid="427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07 0.00232 L -0.05695 0.00232 L -0.05816 0.22616 " pathEditMode="relative" ptsTypes="AAA">
                                      <p:cBhvr>
                                        <p:cTn id="132" dur="1000" fill="hold"/>
                                        <p:tgtEl>
                                          <p:spTgt spid="4270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2153 L -0.00017 -0.41041 " pathEditMode="relative" ptsTypes="AA">
                                      <p:cBhvr>
                                        <p:cTn id="154" dur="2000" fill="hold"/>
                                        <p:tgtEl>
                                          <p:spTgt spid="427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54 0.00232 L 0.07899 0.0007 L 0.07413 0.22616 " pathEditMode="relative" ptsTypes="AAA">
                                      <p:cBhvr>
                                        <p:cTn id="190" dur="1000" fill="hold"/>
                                        <p:tgtEl>
                                          <p:spTgt spid="4270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20" grpId="0" animBg="1"/>
      <p:bldP spid="427021" grpId="0" animBg="1"/>
      <p:bldP spid="427022" grpId="0"/>
      <p:bldP spid="427023" grpId="0"/>
      <p:bldP spid="427023" grpId="1"/>
      <p:bldP spid="427024" grpId="0" animBg="1"/>
      <p:bldP spid="427025" grpId="0"/>
      <p:bldP spid="427026" grpId="0" animBg="1"/>
      <p:bldP spid="427027" grpId="0"/>
      <p:bldP spid="427035" grpId="0" animBg="1"/>
      <p:bldP spid="427036" grpId="0" animBg="1"/>
      <p:bldP spid="427047" grpId="0" animBg="1"/>
      <p:bldP spid="427048" grpId="0"/>
      <p:bldP spid="427048" grpId="1"/>
      <p:bldP spid="427049" grpId="0"/>
      <p:bldP spid="427049" grpId="1"/>
      <p:bldP spid="427050" grpId="0" animBg="1"/>
      <p:bldP spid="427051" grpId="0" animBg="1"/>
      <p:bldP spid="427052" grpId="0"/>
      <p:bldP spid="427053" grpId="0" animBg="1"/>
      <p:bldP spid="427053" grpId="1" animBg="1"/>
      <p:bldP spid="427055" grpId="0" animBg="1"/>
      <p:bldP spid="427055" grpId="1" animBg="1"/>
      <p:bldP spid="427055" grpId="2" animBg="1"/>
      <p:bldP spid="427056" grpId="0" animBg="1"/>
      <p:bldP spid="427056" grpId="1" animBg="1"/>
      <p:bldP spid="427056" grpId="2" animBg="1"/>
      <p:bldP spid="427057" grpId="0"/>
      <p:bldP spid="427057" grpId="1"/>
      <p:bldP spid="427058" grpId="0"/>
      <p:bldP spid="427058" grpId="1"/>
      <p:bldP spid="427059" grpId="0"/>
      <p:bldP spid="427059" grpId="1"/>
      <p:bldP spid="427060" grpId="0"/>
      <p:bldP spid="427060" grpId="1"/>
      <p:bldP spid="427061" grpId="0" animBg="1"/>
      <p:bldP spid="427061" grpId="1" animBg="1"/>
      <p:bldP spid="427061" grpId="2" animBg="1"/>
      <p:bldP spid="427062" grpId="0"/>
      <p:bldP spid="427062" grpId="1"/>
      <p:bldP spid="427063" grpId="0" animBg="1"/>
      <p:bldP spid="427063" grpId="1" animBg="1"/>
      <p:bldP spid="427063" grpId="2" animBg="1"/>
      <p:bldP spid="427064" grpId="0"/>
      <p:bldP spid="427064" grpId="1"/>
      <p:bldP spid="427066" grpId="0"/>
      <p:bldP spid="427067" grpId="0"/>
      <p:bldP spid="427067" grpId="1"/>
      <p:bldP spid="427068" grpId="0"/>
      <p:bldP spid="427068" grpId="1"/>
      <p:bldP spid="427069" grpId="0"/>
      <p:bldP spid="427069" grpId="1"/>
      <p:bldP spid="427070" grpId="0" animBg="1"/>
      <p:bldP spid="427070" grpId="1" animBg="1"/>
      <p:bldP spid="427071" grpId="0" animBg="1"/>
      <p:bldP spid="427072" grpId="0" animBg="1"/>
      <p:bldP spid="427072" grpId="1" animBg="1"/>
      <p:bldP spid="427073" grpId="0"/>
      <p:bldP spid="427074" grpId="0"/>
      <p:bldP spid="427075" grpId="0"/>
      <p:bldP spid="42707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98437"/>
            <a:ext cx="8229600" cy="792163"/>
          </a:xfrm>
        </p:spPr>
        <p:txBody>
          <a:bodyPr/>
          <a:lstStyle/>
          <a:p>
            <a:pPr eaLnBrk="1" hangingPunct="1"/>
            <a:r>
              <a:rPr lang="en-US" dirty="0">
                <a:latin typeface="Comic Sans MS" pitchFamily="66" charset="0"/>
              </a:rPr>
              <a:t>Basic DRAM Operations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8229600" cy="193516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400" dirty="0">
                <a:solidFill>
                  <a:srgbClr val="C00000"/>
                </a:solidFill>
                <a:latin typeface="Calibri" pitchFamily="34" charset="0"/>
              </a:rPr>
              <a:t>ACTIVATE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>
                <a:latin typeface="Calibri" pitchFamily="34" charset="0"/>
                <a:sym typeface="Wingdings" pitchFamily="2" charset="2"/>
              </a:rPr>
              <a:t> Bring data from DRAM core into the row-buffer</a:t>
            </a:r>
          </a:p>
          <a:p>
            <a:pPr eaLnBrk="1" hangingPunct="1"/>
            <a:r>
              <a:rPr lang="en-US" sz="2400" dirty="0">
                <a:solidFill>
                  <a:srgbClr val="C00000"/>
                </a:solidFill>
                <a:latin typeface="Calibri" pitchFamily="34" charset="0"/>
                <a:sym typeface="Wingdings" pitchFamily="2" charset="2"/>
              </a:rPr>
              <a:t>READ/WRITE</a:t>
            </a:r>
            <a:r>
              <a:rPr lang="en-US" sz="2400" dirty="0">
                <a:latin typeface="Calibri" pitchFamily="34" charset="0"/>
                <a:sym typeface="Wingdings" pitchFamily="2" charset="2"/>
              </a:rPr>
              <a:t>  Perform read/write operations on the contents in the row-buffer</a:t>
            </a:r>
          </a:p>
          <a:p>
            <a:pPr eaLnBrk="1" hangingPunct="1"/>
            <a:r>
              <a:rPr lang="en-US" sz="2400" dirty="0">
                <a:solidFill>
                  <a:srgbClr val="C00000"/>
                </a:solidFill>
                <a:latin typeface="Calibri" pitchFamily="34" charset="0"/>
                <a:sym typeface="Wingdings" pitchFamily="2" charset="2"/>
              </a:rPr>
              <a:t>PRECHARGE</a:t>
            </a:r>
            <a:r>
              <a:rPr lang="en-US" sz="2400" dirty="0">
                <a:latin typeface="Calibri" pitchFamily="34" charset="0"/>
                <a:sym typeface="Wingdings" pitchFamily="2" charset="2"/>
              </a:rPr>
              <a:t>  Store data back to DRAM core (ACTIVATE</a:t>
            </a:r>
            <a:r>
              <a:rPr lang="en-US" sz="2400" dirty="0">
                <a:latin typeface="Calibri" pitchFamily="34" charset="0"/>
              </a:rPr>
              <a:t> discharges capacitors), put cells back at neutral voltage</a:t>
            </a:r>
          </a:p>
          <a:p>
            <a:pPr eaLnBrk="1" hangingPunct="1">
              <a:buFontTx/>
              <a:buNone/>
            </a:pPr>
            <a:endParaRPr lang="en-US" sz="2400" dirty="0">
              <a:latin typeface="Calibri" pitchFamily="34" charset="0"/>
            </a:endParaRP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1625600" y="3937000"/>
            <a:ext cx="1879600" cy="457200"/>
            <a:chOff x="1312" y="2776"/>
            <a:chExt cx="1184" cy="288"/>
          </a:xfrm>
        </p:grpSpPr>
        <p:sp>
          <p:nvSpPr>
            <p:cNvPr id="4103" name="Line 9"/>
            <p:cNvSpPr>
              <a:spLocks noChangeShapeType="1"/>
            </p:cNvSpPr>
            <p:nvPr/>
          </p:nvSpPr>
          <p:spPr bwMode="auto">
            <a:xfrm>
              <a:off x="1312" y="2920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104" name="Rectangle 10"/>
            <p:cNvSpPr>
              <a:spLocks noChangeArrowheads="1"/>
            </p:cNvSpPr>
            <p:nvPr/>
          </p:nvSpPr>
          <p:spPr bwMode="auto">
            <a:xfrm>
              <a:off x="2160" y="2776"/>
              <a:ext cx="336" cy="28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</a:rPr>
                <a:t>H</a:t>
              </a:r>
            </a:p>
          </p:txBody>
        </p:sp>
      </p:grp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3517900" y="3937000"/>
            <a:ext cx="1879600" cy="457200"/>
            <a:chOff x="2504" y="2776"/>
            <a:chExt cx="1184" cy="288"/>
          </a:xfrm>
        </p:grpSpPr>
        <p:sp>
          <p:nvSpPr>
            <p:cNvPr id="4105" name="Line 11"/>
            <p:cNvSpPr>
              <a:spLocks noChangeShapeType="1"/>
            </p:cNvSpPr>
            <p:nvPr/>
          </p:nvSpPr>
          <p:spPr bwMode="auto">
            <a:xfrm>
              <a:off x="2504" y="2920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106" name="Rectangle 12"/>
            <p:cNvSpPr>
              <a:spLocks noChangeArrowheads="1"/>
            </p:cNvSpPr>
            <p:nvPr/>
          </p:nvSpPr>
          <p:spPr bwMode="auto">
            <a:xfrm>
              <a:off x="3352" y="2776"/>
              <a:ext cx="336" cy="28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M</a:t>
              </a:r>
            </a:p>
          </p:txBody>
        </p:sp>
      </p:grpSp>
      <p:sp>
        <p:nvSpPr>
          <p:cNvPr id="4107" name="Text Box 13"/>
          <p:cNvSpPr txBox="1">
            <a:spLocks noChangeArrowheads="1"/>
          </p:cNvSpPr>
          <p:nvPr/>
        </p:nvSpPr>
        <p:spPr bwMode="auto">
          <a:xfrm>
            <a:off x="136525" y="3473450"/>
            <a:ext cx="187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Calibri" pitchFamily="34" charset="0"/>
              </a:rPr>
              <a:t>Memory Requests</a:t>
            </a:r>
          </a:p>
        </p:txBody>
      </p:sp>
      <p:cxnSp>
        <p:nvCxnSpPr>
          <p:cNvPr id="4110" name="AutoShape 18"/>
          <p:cNvCxnSpPr>
            <a:cxnSpLocks noChangeShapeType="1"/>
            <a:stCxn id="4102" idx="2"/>
            <a:endCxn id="4108" idx="1"/>
          </p:cNvCxnSpPr>
          <p:nvPr/>
        </p:nvCxnSpPr>
        <p:spPr bwMode="auto">
          <a:xfrm rot="5400000">
            <a:off x="482600" y="4368800"/>
            <a:ext cx="850900" cy="901700"/>
          </a:xfrm>
          <a:prstGeom prst="curvedConnector4">
            <a:avLst>
              <a:gd name="adj1" fmla="val 36567"/>
              <a:gd name="adj2" fmla="val 12535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grpSp>
        <p:nvGrpSpPr>
          <p:cNvPr id="35" name="Group 34"/>
          <p:cNvGrpSpPr/>
          <p:nvPr/>
        </p:nvGrpSpPr>
        <p:grpSpPr>
          <a:xfrm>
            <a:off x="457200" y="5016500"/>
            <a:ext cx="3505200" cy="457200"/>
            <a:chOff x="914400" y="4953000"/>
            <a:chExt cx="3505200" cy="457200"/>
          </a:xfrm>
        </p:grpSpPr>
        <p:sp>
          <p:nvSpPr>
            <p:cNvPr id="4108" name="Rectangle 15"/>
            <p:cNvSpPr>
              <a:spLocks noChangeArrowheads="1"/>
            </p:cNvSpPr>
            <p:nvPr/>
          </p:nvSpPr>
          <p:spPr bwMode="auto">
            <a:xfrm>
              <a:off x="914400" y="4953000"/>
              <a:ext cx="1168400" cy="457200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PRE</a:t>
              </a:r>
            </a:p>
          </p:txBody>
        </p:sp>
        <p:sp>
          <p:nvSpPr>
            <p:cNvPr id="4109" name="Rectangle 16"/>
            <p:cNvSpPr>
              <a:spLocks noChangeArrowheads="1"/>
            </p:cNvSpPr>
            <p:nvPr/>
          </p:nvSpPr>
          <p:spPr bwMode="auto">
            <a:xfrm>
              <a:off x="3251200" y="4953000"/>
              <a:ext cx="1168400" cy="45720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</a:rPr>
                <a:t>RD</a:t>
              </a:r>
            </a:p>
          </p:txBody>
        </p:sp>
        <p:sp>
          <p:nvSpPr>
            <p:cNvPr id="4115" name="Rectangle 24"/>
            <p:cNvSpPr>
              <a:spLocks noChangeArrowheads="1"/>
            </p:cNvSpPr>
            <p:nvPr/>
          </p:nvSpPr>
          <p:spPr bwMode="auto">
            <a:xfrm>
              <a:off x="2082800" y="4953000"/>
              <a:ext cx="1168400" cy="457200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</a:rPr>
                <a:t>ACT</a:t>
              </a:r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76200" y="3937000"/>
            <a:ext cx="1549400" cy="457200"/>
            <a:chOff x="336" y="2776"/>
            <a:chExt cx="976" cy="288"/>
          </a:xfrm>
        </p:grpSpPr>
        <p:sp>
          <p:nvSpPr>
            <p:cNvPr id="4102" name="Rectangle 8"/>
            <p:cNvSpPr>
              <a:spLocks noChangeArrowheads="1"/>
            </p:cNvSpPr>
            <p:nvPr/>
          </p:nvSpPr>
          <p:spPr bwMode="auto">
            <a:xfrm>
              <a:off x="976" y="2776"/>
              <a:ext cx="336" cy="28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</a:rPr>
                <a:t>M</a:t>
              </a:r>
            </a:p>
          </p:txBody>
        </p:sp>
        <p:sp>
          <p:nvSpPr>
            <p:cNvPr id="4118" name="Line 22"/>
            <p:cNvSpPr>
              <a:spLocks noChangeShapeType="1"/>
            </p:cNvSpPr>
            <p:nvPr/>
          </p:nvSpPr>
          <p:spPr bwMode="auto">
            <a:xfrm>
              <a:off x="336" y="2928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4111" name="Rectangle 20"/>
          <p:cNvSpPr>
            <a:spLocks noChangeArrowheads="1"/>
          </p:cNvSpPr>
          <p:nvPr/>
        </p:nvSpPr>
        <p:spPr bwMode="auto">
          <a:xfrm>
            <a:off x="4140200" y="5016500"/>
            <a:ext cx="1168400" cy="457200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RD</a:t>
            </a:r>
          </a:p>
        </p:txBody>
      </p:sp>
      <p:cxnSp>
        <p:nvCxnSpPr>
          <p:cNvPr id="4112" name="AutoShape 21"/>
          <p:cNvCxnSpPr>
            <a:cxnSpLocks noChangeShapeType="1"/>
            <a:stCxn id="4104" idx="2"/>
            <a:endCxn id="4111" idx="1"/>
          </p:cNvCxnSpPr>
          <p:nvPr/>
        </p:nvCxnSpPr>
        <p:spPr bwMode="auto">
          <a:xfrm rot="16200000" flipH="1">
            <a:off x="3263900" y="4368800"/>
            <a:ext cx="850900" cy="9017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6" name="Rounded Rectangle 25"/>
          <p:cNvSpPr/>
          <p:nvPr/>
        </p:nvSpPr>
        <p:spPr>
          <a:xfrm>
            <a:off x="457200" y="5715000"/>
            <a:ext cx="8153400" cy="914400"/>
          </a:xfrm>
          <a:prstGeom prst="roundRect">
            <a:avLst/>
          </a:prstGeom>
          <a:solidFill>
            <a:srgbClr val="C00000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FFFF00"/>
                </a:solidFill>
                <a:latin typeface="Calibri"/>
                <a:cs typeface="Arial"/>
              </a:rPr>
              <a:t>Row buffer hits are faster and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FFFF00"/>
                </a:solidFill>
                <a:latin typeface="Calibri"/>
                <a:cs typeface="Arial"/>
              </a:rPr>
              <a:t>consume less power</a:t>
            </a:r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5534213" y="5029200"/>
            <a:ext cx="1168400" cy="4572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PRE</a:t>
            </a:r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7871013" y="5029200"/>
            <a:ext cx="1168400" cy="457200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RD</a:t>
            </a:r>
          </a:p>
        </p:txBody>
      </p:sp>
      <p:cxnSp>
        <p:nvCxnSpPr>
          <p:cNvPr id="30" name="AutoShape 18"/>
          <p:cNvCxnSpPr>
            <a:cxnSpLocks noChangeShapeType="1"/>
            <a:stCxn id="4106" idx="2"/>
            <a:endCxn id="28" idx="1"/>
          </p:cNvCxnSpPr>
          <p:nvPr/>
        </p:nvCxnSpPr>
        <p:spPr bwMode="auto">
          <a:xfrm rot="16200000" flipH="1">
            <a:off x="4900706" y="4624293"/>
            <a:ext cx="863600" cy="40341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1" name="Rectangle 24"/>
          <p:cNvSpPr>
            <a:spLocks noChangeArrowheads="1"/>
          </p:cNvSpPr>
          <p:nvPr/>
        </p:nvSpPr>
        <p:spPr bwMode="auto">
          <a:xfrm>
            <a:off x="6702613" y="5029200"/>
            <a:ext cx="1168400" cy="4572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341263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  <p:bldP spid="4107" grpId="0"/>
      <p:bldP spid="4111" grpId="0" animBg="1"/>
      <p:bldP spid="4111" grpId="1" animBg="1"/>
      <p:bldP spid="26" grpId="0" animBg="1"/>
      <p:bldP spid="28" grpId="0" animBg="1"/>
      <p:bldP spid="29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Latency Components in DRAM Operation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F754BF-7689-8A4F-B02D-60FCB179EA00}" type="slidenum">
              <a:rPr lang="en-US" smtClean="0">
                <a:solidFill>
                  <a:srgbClr val="000000"/>
                </a:solidFill>
              </a:rPr>
              <a:pPr/>
              <a:t>26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65" r="2130" b="8297"/>
          <a:stretch/>
        </p:blipFill>
        <p:spPr>
          <a:xfrm>
            <a:off x="0" y="1700306"/>
            <a:ext cx="8142941" cy="414169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647772" y="1942357"/>
            <a:ext cx="4496228" cy="4026647"/>
            <a:chOff x="3064011" y="1718235"/>
            <a:chExt cx="4615754" cy="4026647"/>
          </a:xfrm>
        </p:grpSpPr>
        <p:sp>
          <p:nvSpPr>
            <p:cNvPr id="8" name="Rectangle 7"/>
            <p:cNvSpPr/>
            <p:nvPr/>
          </p:nvSpPr>
          <p:spPr bwMode="auto">
            <a:xfrm>
              <a:off x="3391647" y="2076293"/>
              <a:ext cx="4288118" cy="3645647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4445"/>
            <a:stretch/>
          </p:blipFill>
          <p:spPr>
            <a:xfrm>
              <a:off x="3064011" y="2053351"/>
              <a:ext cx="4496228" cy="369153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06588" y="1718235"/>
              <a:ext cx="4258236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Timing Constraints – DDR3 (1066)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8809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Garamond" charset="0"/>
                <a:ea typeface="ＭＳ Ｐゴシック" charset="0"/>
                <a:cs typeface="ＭＳ Ｐゴシック" charset="0"/>
              </a:rPr>
              <a:t>Latency Components: Basic DRAM Operation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228600" y="1071655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CPU </a:t>
            </a:r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→ controller transfer time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Controller latency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Queuing &amp; scheduling delay at the controller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Access converted to basic commands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Controller → DRAM transfer time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DRAM bank latency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Only Rd/</a:t>
            </a:r>
            <a:r>
              <a:rPr lang="en-US" dirty="0" err="1">
                <a:latin typeface="Tahoma" charset="0"/>
                <a:ea typeface="ＭＳ Ｐゴシック" charset="0"/>
                <a:cs typeface="Arial" charset="0"/>
              </a:rPr>
              <a:t>Wr</a:t>
            </a:r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 if row is </a:t>
            </a:r>
            <a:r>
              <a:rPr lang="ja-JP" altLang="en-US" dirty="0">
                <a:latin typeface="Tahoma" charset="0"/>
                <a:ea typeface="ＭＳ Ｐゴシック" charset="0"/>
                <a:cs typeface="Arial" charset="0"/>
              </a:rPr>
              <a:t>“</a:t>
            </a:r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open</a:t>
            </a:r>
            <a:r>
              <a:rPr lang="ja-JP" altLang="en-US" dirty="0">
                <a:latin typeface="Tahoma" charset="0"/>
                <a:ea typeface="ＭＳ Ｐゴシック" charset="0"/>
                <a:cs typeface="Arial" charset="0"/>
              </a:rPr>
              <a:t>”</a:t>
            </a:r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 OR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Act + Rd/</a:t>
            </a:r>
            <a:r>
              <a:rPr lang="en-US" dirty="0" err="1">
                <a:latin typeface="Tahoma" charset="0"/>
                <a:ea typeface="ＭＳ Ｐゴシック" charset="0"/>
                <a:cs typeface="Arial" charset="0"/>
              </a:rPr>
              <a:t>Wr</a:t>
            </a:r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 if array is </a:t>
            </a:r>
            <a:r>
              <a:rPr lang="en-US" dirty="0" err="1">
                <a:latin typeface="Tahoma" charset="0"/>
                <a:ea typeface="ＭＳ Ｐゴシック" charset="0"/>
                <a:cs typeface="Arial" charset="0"/>
              </a:rPr>
              <a:t>precharged</a:t>
            </a:r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 OR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Pre + Act + Rd/</a:t>
            </a:r>
            <a:r>
              <a:rPr lang="en-US" dirty="0" err="1">
                <a:latin typeface="Tahoma" charset="0"/>
                <a:ea typeface="ＭＳ Ｐゴシック" charset="0"/>
                <a:cs typeface="Arial" charset="0"/>
              </a:rPr>
              <a:t>Wr</a:t>
            </a:r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 (worst case)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Data Burst time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Read multiple consecutive columns (4/8/16) in succession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Arial" charset="0"/>
              </a:rPr>
              <a:t>DRAM → CPU transfer time (through controller)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F92EF30-C2E0-AC41-816B-5779037858C0}" type="slidenum">
              <a:rPr lang="en-US">
                <a:latin typeface="Garamond" charset="0"/>
              </a:rPr>
              <a:pPr eaLnBrk="1" hangingPunct="1"/>
              <a:t>27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717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300038" y="152400"/>
            <a:ext cx="8843962" cy="1066800"/>
          </a:xfrm>
        </p:spPr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Multiple Banks (Interleaving) and Channels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Multiple banks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Enable </a:t>
            </a:r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concurrent DRAM accesses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Bits in address determine which bank an address resides in</a:t>
            </a:r>
          </a:p>
          <a:p>
            <a:pPr lvl="1"/>
            <a:endParaRPr lang="en-US" dirty="0">
              <a:solidFill>
                <a:srgbClr val="FF0000"/>
              </a:solidFill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0FC7F21-04AD-EC4A-921B-7C5D30A7F567}" type="slidenum">
              <a:rPr lang="en-US">
                <a:latin typeface="Garamond" charset="0"/>
              </a:rPr>
              <a:pPr eaLnBrk="1" hangingPunct="1"/>
              <a:t>28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5686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How Multiple Banks/Channels Help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AAEC730-8087-C040-9D27-6AF6F5E176C9}" type="slidenum">
              <a:rPr lang="en-US">
                <a:latin typeface="Garamond" charset="0"/>
              </a:rPr>
              <a:pPr eaLnBrk="1" hangingPunct="1"/>
              <a:t>29</a:t>
            </a:fld>
            <a:endParaRPr lang="en-US">
              <a:latin typeface="Garamond" charset="0"/>
            </a:endParaRPr>
          </a:p>
        </p:txBody>
      </p:sp>
      <p:pic>
        <p:nvPicPr>
          <p:cNvPr id="522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371600"/>
            <a:ext cx="8580438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68849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2209800" y="1600200"/>
            <a:ext cx="3886200" cy="3657600"/>
          </a:xfrm>
          <a:prstGeom prst="rect">
            <a:avLst/>
          </a:prstGeom>
          <a:solidFill>
            <a:srgbClr val="B4DE8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697B-E0F8-4B67-B9E5-0D856E48187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209800" y="1600200"/>
            <a:ext cx="3886200" cy="2209800"/>
          </a:xfrm>
          <a:prstGeom prst="rect">
            <a:avLst/>
          </a:prstGeom>
          <a:solidFill>
            <a:srgbClr val="B4DE8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514600" y="1752600"/>
            <a:ext cx="11430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b="1"/>
              <a:t>CPU</a:t>
            </a:r>
            <a:endParaRPr 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419600" y="1752600"/>
            <a:ext cx="1143000" cy="609600"/>
          </a:xfrm>
          <a:prstGeom prst="rect">
            <a:avLst/>
          </a:prstGeom>
          <a:solidFill>
            <a:srgbClr val="BBE0E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b="1"/>
              <a:t>MMU</a:t>
            </a:r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590800" y="2895600"/>
            <a:ext cx="11430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2000" b="1"/>
              <a:t>L1 </a:t>
            </a:r>
          </a:p>
          <a:p>
            <a:pPr algn="ctr" eaLnBrk="0" hangingPunct="0"/>
            <a:r>
              <a:rPr lang="en-US" sz="2000" b="1"/>
              <a:t>I-Cache</a:t>
            </a: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419600" y="2895600"/>
            <a:ext cx="11430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2000" b="1"/>
              <a:t>L1</a:t>
            </a:r>
          </a:p>
          <a:p>
            <a:pPr algn="ctr" eaLnBrk="0" hangingPunct="0"/>
            <a:r>
              <a:rPr lang="en-US" sz="2000" b="1"/>
              <a:t>D-Cache</a:t>
            </a:r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3657600" y="20574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5562600" y="2057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5867400" y="2057400"/>
            <a:ext cx="0" cy="1752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H="1">
            <a:off x="5562600" y="3200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H="1">
            <a:off x="3733800" y="32004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4038600" y="2057400"/>
            <a:ext cx="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4038600" y="2514600"/>
            <a:ext cx="1828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 flipV="1">
            <a:off x="2895600" y="2362200"/>
            <a:ext cx="0" cy="533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" name="Group 16"/>
          <p:cNvGrpSpPr>
            <a:grpSpLocks/>
          </p:cNvGrpSpPr>
          <p:nvPr/>
        </p:nvGrpSpPr>
        <p:grpSpPr bwMode="auto">
          <a:xfrm>
            <a:off x="3429000" y="2362200"/>
            <a:ext cx="1600200" cy="533400"/>
            <a:chOff x="2160" y="1488"/>
            <a:chExt cx="1008" cy="336"/>
          </a:xfrm>
        </p:grpSpPr>
        <p:sp>
          <p:nvSpPr>
            <p:cNvPr id="20" name="Line 17"/>
            <p:cNvSpPr>
              <a:spLocks noChangeShapeType="1"/>
            </p:cNvSpPr>
            <p:nvPr/>
          </p:nvSpPr>
          <p:spPr bwMode="auto">
            <a:xfrm flipV="1">
              <a:off x="2160" y="1488"/>
              <a:ext cx="0" cy="19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2160" y="1680"/>
              <a:ext cx="1008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3168" y="1680"/>
              <a:ext cx="0" cy="14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3048000" y="3505200"/>
            <a:ext cx="1905000" cy="228600"/>
            <a:chOff x="1920" y="2208"/>
            <a:chExt cx="1200" cy="144"/>
          </a:xfrm>
        </p:grpSpPr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1920" y="2352"/>
              <a:ext cx="120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 flipV="1">
              <a:off x="1920" y="2208"/>
              <a:ext cx="0" cy="14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 flipV="1">
              <a:off x="3120" y="2208"/>
              <a:ext cx="0" cy="14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2362200" y="4267200"/>
            <a:ext cx="3581400" cy="838200"/>
          </a:xfrm>
          <a:prstGeom prst="rect">
            <a:avLst/>
          </a:prstGeom>
          <a:solidFill>
            <a:srgbClr val="BBE0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b="1"/>
              <a:t>L2 Unified Cache</a:t>
            </a:r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V="1">
            <a:off x="4191000" y="5029200"/>
            <a:ext cx="0" cy="5334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5867400" y="3810000"/>
            <a:ext cx="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2286000" y="5562600"/>
            <a:ext cx="3810000" cy="609600"/>
          </a:xfrm>
          <a:prstGeom prst="rect">
            <a:avLst/>
          </a:prstGeom>
          <a:solidFill>
            <a:srgbClr val="B4DE8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b="1"/>
              <a:t>Memory</a:t>
            </a:r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4191000" y="3810000"/>
            <a:ext cx="0" cy="5334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>
            <a:off x="5867400" y="5105400"/>
            <a:ext cx="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Address Mapping (Single Channel)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Single-channel system with 8-byte memory bus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2GB memory, 8 banks, 16K rows &amp; 2K columns per bank</a:t>
            </a: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Row interleaving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Consecutive rows of memory in consecutive banks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endParaRPr lang="en-US" dirty="0">
              <a:solidFill>
                <a:srgbClr val="0000FF"/>
              </a:solidFill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AD864B1-21AE-DC49-85BD-C5521539EA79}" type="slidenum">
              <a:rPr lang="en-US">
                <a:latin typeface="Garamond" charset="0"/>
              </a:rPr>
              <a:pPr eaLnBrk="1" hangingPunct="1"/>
              <a:t>30</a:t>
            </a:fld>
            <a:endParaRPr lang="en-US">
              <a:latin typeface="Garamond" charset="0"/>
            </a:endParaRPr>
          </a:p>
        </p:txBody>
      </p:sp>
      <p:sp>
        <p:nvSpPr>
          <p:cNvPr id="54277" name="TextBox 4"/>
          <p:cNvSpPr txBox="1">
            <a:spLocks noChangeArrowheads="1"/>
          </p:cNvSpPr>
          <p:nvPr/>
        </p:nvSpPr>
        <p:spPr bwMode="auto">
          <a:xfrm>
            <a:off x="4425950" y="2887663"/>
            <a:ext cx="2419350" cy="3079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/>
              <a:t>Column (11 bits)</a:t>
            </a:r>
          </a:p>
        </p:txBody>
      </p:sp>
      <p:sp>
        <p:nvSpPr>
          <p:cNvPr id="54278" name="TextBox 5"/>
          <p:cNvSpPr txBox="1">
            <a:spLocks noChangeArrowheads="1"/>
          </p:cNvSpPr>
          <p:nvPr/>
        </p:nvSpPr>
        <p:spPr bwMode="auto">
          <a:xfrm>
            <a:off x="3205163" y="2887663"/>
            <a:ext cx="1220787" cy="2923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300" dirty="0"/>
              <a:t>Bank (3 bits)</a:t>
            </a:r>
          </a:p>
        </p:txBody>
      </p:sp>
      <p:sp>
        <p:nvSpPr>
          <p:cNvPr id="54279" name="TextBox 6"/>
          <p:cNvSpPr txBox="1">
            <a:spLocks noChangeArrowheads="1"/>
          </p:cNvSpPr>
          <p:nvPr/>
        </p:nvSpPr>
        <p:spPr bwMode="auto">
          <a:xfrm>
            <a:off x="427038" y="2887663"/>
            <a:ext cx="2778125" cy="3079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/>
              <a:t>Row (14 bits)</a:t>
            </a:r>
          </a:p>
        </p:txBody>
      </p:sp>
      <p:sp>
        <p:nvSpPr>
          <p:cNvPr id="54280" name="TextBox 7"/>
          <p:cNvSpPr txBox="1">
            <a:spLocks noChangeArrowheads="1"/>
          </p:cNvSpPr>
          <p:nvPr/>
        </p:nvSpPr>
        <p:spPr bwMode="auto">
          <a:xfrm>
            <a:off x="6845300" y="2887663"/>
            <a:ext cx="1666875" cy="2923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300" dirty="0"/>
              <a:t>Byte in bus (3 bits)</a:t>
            </a:r>
          </a:p>
        </p:txBody>
      </p:sp>
    </p:spTree>
    <p:extLst>
      <p:ext uri="{BB962C8B-B14F-4D97-AF65-F5344CB8AC3E}">
        <p14:creationId xmlns:p14="http://schemas.microsoft.com/office/powerpoint/2010/main" val="112531389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Example: Transferring a cache block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2133600"/>
            <a:ext cx="457200" cy="3429000"/>
          </a:xfrm>
          <a:prstGeom prst="rect">
            <a:avLst/>
          </a:prstGeom>
          <a:solidFill>
            <a:srgbClr val="FFD3A7"/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152400" y="1981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600" b="0">
                <a:solidFill>
                  <a:srgbClr val="0000FF"/>
                </a:solidFill>
                <a:latin typeface="Calibri" charset="0"/>
              </a:rPr>
              <a:t>0xFFFF…F</a:t>
            </a:r>
          </a:p>
        </p:txBody>
      </p:sp>
      <p:sp>
        <p:nvSpPr>
          <p:cNvPr id="36869" name="TextBox 5"/>
          <p:cNvSpPr txBox="1">
            <a:spLocks noChangeArrowheads="1"/>
          </p:cNvSpPr>
          <p:nvPr/>
        </p:nvSpPr>
        <p:spPr bwMode="auto">
          <a:xfrm>
            <a:off x="152400" y="5376863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600" b="0">
                <a:solidFill>
                  <a:srgbClr val="0000FF"/>
                </a:solidFill>
                <a:latin typeface="Calibri" charset="0"/>
              </a:rPr>
              <a:t>0x00</a:t>
            </a:r>
          </a:p>
        </p:txBody>
      </p:sp>
      <p:sp>
        <p:nvSpPr>
          <p:cNvPr id="36870" name="TextBox 6"/>
          <p:cNvSpPr txBox="1">
            <a:spLocks noChangeArrowheads="1"/>
          </p:cNvSpPr>
          <p:nvPr/>
        </p:nvSpPr>
        <p:spPr bwMode="auto">
          <a:xfrm>
            <a:off x="152400" y="4267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600" b="0">
                <a:solidFill>
                  <a:srgbClr val="0000FF"/>
                </a:solidFill>
                <a:latin typeface="Calibri" charset="0"/>
              </a:rPr>
              <a:t>0x40</a:t>
            </a:r>
          </a:p>
        </p:txBody>
      </p:sp>
      <p:sp>
        <p:nvSpPr>
          <p:cNvPr id="36871" name="TextBox 7"/>
          <p:cNvSpPr txBox="1">
            <a:spLocks noChangeArrowheads="1"/>
          </p:cNvSpPr>
          <p:nvPr/>
        </p:nvSpPr>
        <p:spPr bwMode="auto">
          <a:xfrm rot="-5400000">
            <a:off x="292100" y="30607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3200">
                <a:solidFill>
                  <a:srgbClr val="0000FF"/>
                </a:solidFill>
                <a:latin typeface="Calibri" charset="0"/>
              </a:rPr>
              <a:t>...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181101" y="4991100"/>
            <a:ext cx="1141412" cy="158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4419600"/>
            <a:ext cx="457200" cy="1143000"/>
          </a:xfrm>
          <a:prstGeom prst="rect">
            <a:avLst/>
          </a:prstGeom>
          <a:solidFill>
            <a:srgbClr val="FFD3A7"/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874" name="TextBox 14"/>
          <p:cNvSpPr txBox="1">
            <a:spLocks noChangeArrowheads="1"/>
          </p:cNvSpPr>
          <p:nvPr/>
        </p:nvSpPr>
        <p:spPr bwMode="auto">
          <a:xfrm>
            <a:off x="17526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000000"/>
                </a:solidFill>
                <a:latin typeface="Calibri" charset="0"/>
              </a:rPr>
              <a:t>64B </a:t>
            </a:r>
          </a:p>
          <a:p>
            <a:pPr algn="ctr" eaLnBrk="1" hangingPunct="1"/>
            <a:r>
              <a:rPr lang="en-US" sz="1600">
                <a:solidFill>
                  <a:srgbClr val="000000"/>
                </a:solidFill>
                <a:latin typeface="Calibri" charset="0"/>
              </a:rPr>
              <a:t>cache block</a:t>
            </a:r>
          </a:p>
        </p:txBody>
      </p:sp>
      <p:sp>
        <p:nvSpPr>
          <p:cNvPr id="36875" name="TextBox 15"/>
          <p:cNvSpPr txBox="1">
            <a:spLocks noChangeArrowheads="1"/>
          </p:cNvSpPr>
          <p:nvPr/>
        </p:nvSpPr>
        <p:spPr bwMode="auto">
          <a:xfrm>
            <a:off x="304800" y="14478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000000"/>
                </a:solidFill>
                <a:latin typeface="Calibri" charset="0"/>
              </a:rPr>
              <a:t>Physical memory space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81400" y="2212975"/>
            <a:ext cx="4724400" cy="979488"/>
          </a:xfrm>
          <a:prstGeom prst="rect">
            <a:avLst/>
          </a:prstGeom>
          <a:solidFill>
            <a:schemeClr val="accent6">
              <a:alpha val="40000"/>
            </a:schemeClr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877" name="TextBox 69"/>
          <p:cNvSpPr txBox="1">
            <a:spLocks noChangeArrowheads="1"/>
          </p:cNvSpPr>
          <p:nvPr/>
        </p:nvSpPr>
        <p:spPr bwMode="auto">
          <a:xfrm>
            <a:off x="5715000" y="1843088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79646"/>
                </a:solidFill>
                <a:latin typeface="Calibri" charset="0"/>
              </a:rPr>
              <a:t>Rank 0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38608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37846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518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442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851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775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7338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4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91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043" name="TextBox 39"/>
          <p:cNvSpPr txBox="1">
            <a:spLocks noChangeArrowheads="1"/>
          </p:cNvSpPr>
          <p:nvPr/>
        </p:nvSpPr>
        <p:spPr bwMode="auto">
          <a:xfrm>
            <a:off x="37338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rgbClr val="000000"/>
                </a:solidFill>
                <a:latin typeface="Calibri" charset="0"/>
              </a:rPr>
              <a:t>Chip 0</a:t>
            </a:r>
          </a:p>
        </p:txBody>
      </p:sp>
      <p:sp>
        <p:nvSpPr>
          <p:cNvPr id="37044" name="TextBox 40"/>
          <p:cNvSpPr txBox="1">
            <a:spLocks noChangeArrowheads="1"/>
          </p:cNvSpPr>
          <p:nvPr/>
        </p:nvSpPr>
        <p:spPr bwMode="auto">
          <a:xfrm>
            <a:off x="4724400" y="17526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rgbClr val="000000"/>
                </a:solidFill>
                <a:latin typeface="Calibri" charset="0"/>
              </a:rPr>
              <a:t>Chip 1</a:t>
            </a:r>
          </a:p>
        </p:txBody>
      </p:sp>
      <p:sp>
        <p:nvSpPr>
          <p:cNvPr id="37045" name="TextBox 41"/>
          <p:cNvSpPr txBox="1">
            <a:spLocks noChangeArrowheads="1"/>
          </p:cNvSpPr>
          <p:nvPr/>
        </p:nvSpPr>
        <p:spPr bwMode="auto">
          <a:xfrm>
            <a:off x="73914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rgbClr val="000000"/>
                </a:solidFill>
                <a:latin typeface="Calibri" charset="0"/>
              </a:rPr>
              <a:t>Chip 7</a:t>
            </a:r>
          </a:p>
        </p:txBody>
      </p:sp>
      <p:cxnSp>
        <p:nvCxnSpPr>
          <p:cNvPr id="43" name="Shape 9"/>
          <p:cNvCxnSpPr>
            <a:cxnSpLocks noChangeShapeType="1"/>
          </p:cNvCxnSpPr>
          <p:nvPr/>
        </p:nvCxnSpPr>
        <p:spPr bwMode="auto">
          <a:xfrm rot="5400000" flipH="1" flipV="1">
            <a:off x="3571082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047" name="TextBox 43"/>
          <p:cNvSpPr txBox="1">
            <a:spLocks noChangeArrowheads="1"/>
          </p:cNvSpPr>
          <p:nvPr/>
        </p:nvSpPr>
        <p:spPr bwMode="auto">
          <a:xfrm rot="-5400000">
            <a:off x="3423444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&lt;0:7&gt;</a:t>
            </a:r>
          </a:p>
        </p:txBody>
      </p:sp>
      <p:cxnSp>
        <p:nvCxnSpPr>
          <p:cNvPr id="45" name="Shape 9"/>
          <p:cNvCxnSpPr>
            <a:cxnSpLocks noChangeShapeType="1"/>
          </p:cNvCxnSpPr>
          <p:nvPr/>
        </p:nvCxnSpPr>
        <p:spPr bwMode="auto">
          <a:xfrm rot="5400000" flipH="1" flipV="1">
            <a:off x="45712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049" name="TextBox 45"/>
          <p:cNvSpPr txBox="1">
            <a:spLocks noChangeArrowheads="1"/>
          </p:cNvSpPr>
          <p:nvPr/>
        </p:nvSpPr>
        <p:spPr bwMode="auto">
          <a:xfrm rot="-5400000">
            <a:off x="44235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&lt;8:15&gt;</a:t>
            </a:r>
          </a:p>
        </p:txBody>
      </p:sp>
      <p:cxnSp>
        <p:nvCxnSpPr>
          <p:cNvPr id="47" name="Shape 9"/>
          <p:cNvCxnSpPr>
            <a:cxnSpLocks noChangeShapeType="1"/>
          </p:cNvCxnSpPr>
          <p:nvPr/>
        </p:nvCxnSpPr>
        <p:spPr bwMode="auto">
          <a:xfrm rot="5400000" flipH="1" flipV="1">
            <a:off x="73144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051" name="TextBox 47"/>
          <p:cNvSpPr txBox="1">
            <a:spLocks noChangeArrowheads="1"/>
          </p:cNvSpPr>
          <p:nvPr/>
        </p:nvSpPr>
        <p:spPr bwMode="auto">
          <a:xfrm rot="-5400000">
            <a:off x="71667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&lt;56:63&gt;</a:t>
            </a:r>
          </a:p>
        </p:txBody>
      </p:sp>
      <p:cxnSp>
        <p:nvCxnSpPr>
          <p:cNvPr id="50" name="Shape 9"/>
          <p:cNvCxnSpPr>
            <a:cxnSpLocks noChangeShapeType="1"/>
          </p:cNvCxnSpPr>
          <p:nvPr/>
        </p:nvCxnSpPr>
        <p:spPr bwMode="auto">
          <a:xfrm rot="5400000" flipH="1" flipV="1">
            <a:off x="5333207" y="4955381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053" name="TextBox 50"/>
          <p:cNvSpPr txBox="1">
            <a:spLocks noChangeArrowheads="1"/>
          </p:cNvSpPr>
          <p:nvPr/>
        </p:nvSpPr>
        <p:spPr bwMode="auto">
          <a:xfrm>
            <a:off x="5867400" y="4803775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Data &lt;0:63&gt;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156328" y="4454324"/>
            <a:ext cx="426316" cy="1078114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dirty="0">
                <a:solidFill>
                  <a:prstClr val="white"/>
                </a:solidFill>
                <a:latin typeface="Calibri"/>
              </a:rPr>
              <a:t>64B</a:t>
            </a:r>
          </a:p>
        </p:txBody>
      </p:sp>
      <p:cxnSp>
        <p:nvCxnSpPr>
          <p:cNvPr id="53" name="Shape 9"/>
          <p:cNvCxnSpPr>
            <a:cxnSpLocks noChangeShapeType="1"/>
          </p:cNvCxnSpPr>
          <p:nvPr/>
        </p:nvCxnSpPr>
        <p:spPr bwMode="auto">
          <a:xfrm>
            <a:off x="4114800" y="4419600"/>
            <a:ext cx="37338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056" name="TextBox 53"/>
          <p:cNvSpPr txBox="1">
            <a:spLocks noChangeArrowheads="1"/>
          </p:cNvSpPr>
          <p:nvPr/>
        </p:nvSpPr>
        <p:spPr bwMode="auto">
          <a:xfrm>
            <a:off x="2895600" y="2540561"/>
            <a:ext cx="6096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FF0000"/>
                </a:solidFill>
                <a:latin typeface="Calibri" charset="0"/>
              </a:rPr>
              <a:t>Bank 0</a:t>
            </a:r>
          </a:p>
          <a:p>
            <a:pPr eaLnBrk="1" hangingPunct="1"/>
            <a:r>
              <a:rPr lang="en-US" sz="1400" dirty="0">
                <a:solidFill>
                  <a:srgbClr val="FF0000"/>
                </a:solidFill>
                <a:latin typeface="Calibri" charset="0"/>
              </a:rPr>
              <a:t>Row 0</a:t>
            </a:r>
          </a:p>
          <a:p>
            <a:pPr eaLnBrk="1" hangingPunct="1"/>
            <a:r>
              <a:rPr lang="en-US" sz="1400" dirty="0">
                <a:solidFill>
                  <a:srgbClr val="FF0000"/>
                </a:solidFill>
                <a:latin typeface="Calibri" charset="0"/>
              </a:rPr>
              <a:t>Col 0:7</a:t>
            </a:r>
          </a:p>
        </p:txBody>
      </p:sp>
      <p:cxnSp>
        <p:nvCxnSpPr>
          <p:cNvPr id="55" name="Straight Arrow Connector 54"/>
          <p:cNvCxnSpPr>
            <a:endCxn id="37056" idx="3"/>
          </p:cNvCxnSpPr>
          <p:nvPr/>
        </p:nvCxnSpPr>
        <p:spPr>
          <a:xfrm flipH="1">
            <a:off x="3505200" y="2759636"/>
            <a:ext cx="304800" cy="15025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58" name="TextBox 55"/>
          <p:cNvSpPr txBox="1">
            <a:spLocks noChangeArrowheads="1"/>
          </p:cNvSpPr>
          <p:nvPr/>
        </p:nvSpPr>
        <p:spPr bwMode="auto">
          <a:xfrm>
            <a:off x="6096000" y="23114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3200">
                <a:solidFill>
                  <a:srgbClr val="000000"/>
                </a:solidFill>
                <a:latin typeface="Calibri" charset="0"/>
              </a:rPr>
              <a:t>. . 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587157" y="2774023"/>
            <a:ext cx="133185" cy="13368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921020" y="2774165"/>
            <a:ext cx="133185" cy="137259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3929667" y="2774023"/>
            <a:ext cx="133185" cy="136721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728417" y="2774167"/>
            <a:ext cx="266723" cy="133688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5058567" y="2778024"/>
            <a:ext cx="266723" cy="133688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4067212" y="2774454"/>
            <a:ext cx="266723" cy="133688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2881411" y="2526386"/>
            <a:ext cx="609600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FF"/>
                </a:solidFill>
                <a:latin typeface="Calibri" charset="0"/>
              </a:rPr>
              <a:t>Bank 0 Row 0</a:t>
            </a:r>
          </a:p>
          <a:p>
            <a:pPr eaLnBrk="1" hangingPunct="1"/>
            <a:r>
              <a:rPr lang="en-US" sz="1400" dirty="0">
                <a:solidFill>
                  <a:srgbClr val="0000FF"/>
                </a:solidFill>
                <a:latin typeface="Calibri" charset="0"/>
              </a:rPr>
              <a:t>Col 8:15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3516376" y="2919004"/>
            <a:ext cx="635033" cy="85295"/>
          </a:xfrm>
          <a:prstGeom prst="straightConnector1">
            <a:avLst/>
          </a:prstGeom>
          <a:solidFill>
            <a:srgbClr val="C0C0C0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Rectangle 55"/>
          <p:cNvSpPr/>
          <p:nvPr/>
        </p:nvSpPr>
        <p:spPr>
          <a:xfrm>
            <a:off x="1157078" y="3327291"/>
            <a:ext cx="426316" cy="1078114"/>
          </a:xfrm>
          <a:prstGeom prst="rect">
            <a:avLst/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dirty="0">
                <a:solidFill>
                  <a:prstClr val="white"/>
                </a:solidFill>
                <a:latin typeface="Calibri"/>
              </a:rPr>
              <a:t>64B</a:t>
            </a:r>
          </a:p>
        </p:txBody>
      </p:sp>
    </p:spTree>
    <p:extLst>
      <p:ext uri="{BB962C8B-B14F-4D97-AF65-F5344CB8AC3E}">
        <p14:creationId xmlns:p14="http://schemas.microsoft.com/office/powerpoint/2010/main" val="3835989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  <p:bldP spid="51" grpId="0" animBg="1"/>
      <p:bldP spid="54" grpId="0" animBg="1"/>
      <p:bldP spid="5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Address Mapping (Single Channel)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Single-channel system with 8-byte memory bus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2GB memory, 8 banks, 16K rows &amp; 2K columns per bank</a:t>
            </a: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Row interleaving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Consecutive rows of memory in consecutive banks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Cache block interleaving</a:t>
            </a:r>
          </a:p>
          <a:p>
            <a:pPr marL="695325" lvl="2" indent="-342900"/>
            <a:r>
              <a:rPr lang="en-US" dirty="0">
                <a:latin typeface="Tahoma" charset="0"/>
                <a:ea typeface="ＭＳ Ｐゴシック" charset="0"/>
              </a:rPr>
              <a:t>Consecutive cache block addresses in consecutive banks</a:t>
            </a:r>
          </a:p>
          <a:p>
            <a:pPr marL="695325" lvl="2" indent="-342900"/>
            <a:r>
              <a:rPr lang="en-US" dirty="0">
                <a:latin typeface="Tahoma" charset="0"/>
                <a:ea typeface="ＭＳ Ｐゴシック" charset="0"/>
              </a:rPr>
              <a:t>64 byte cache blocks</a:t>
            </a:r>
          </a:p>
          <a:p>
            <a:pPr marL="695325" lvl="2" indent="-342900"/>
            <a:endParaRPr lang="en-US" dirty="0">
              <a:latin typeface="Tahoma" charset="0"/>
              <a:ea typeface="ＭＳ Ｐゴシック" charset="0"/>
            </a:endParaRPr>
          </a:p>
          <a:p>
            <a:pPr marL="695325" lvl="2" indent="-342900"/>
            <a:endParaRPr lang="en-US" dirty="0">
              <a:latin typeface="Tahoma" charset="0"/>
              <a:ea typeface="ＭＳ Ｐゴシック" charset="0"/>
            </a:endParaRPr>
          </a:p>
          <a:p>
            <a:pPr marL="695325" lvl="2" indent="-342900"/>
            <a:endParaRPr lang="en-US" dirty="0">
              <a:latin typeface="Tahoma" charset="0"/>
              <a:ea typeface="ＭＳ Ｐゴシック" charset="0"/>
            </a:endParaRPr>
          </a:p>
          <a:p>
            <a:pPr marL="695325" lvl="2" indent="-342900"/>
            <a:r>
              <a:rPr lang="en-US" dirty="0">
                <a:latin typeface="Tahoma" charset="0"/>
                <a:ea typeface="ＭＳ Ｐゴシック" charset="0"/>
              </a:rPr>
              <a:t>Accesses to consecutive cache blocks can be serviced in parallel</a:t>
            </a:r>
          </a:p>
          <a:p>
            <a:pPr marL="695325" lvl="2" indent="-342900"/>
            <a:r>
              <a:rPr lang="en-US" dirty="0">
                <a:latin typeface="Tahoma" charset="0"/>
                <a:ea typeface="ＭＳ Ｐゴシック" charset="0"/>
              </a:rPr>
              <a:t>How about random accesses? </a:t>
            </a:r>
            <a:r>
              <a:rPr lang="en-US" dirty="0" err="1">
                <a:latin typeface="Tahoma" charset="0"/>
                <a:ea typeface="ＭＳ Ｐゴシック" charset="0"/>
              </a:rPr>
              <a:t>Strided</a:t>
            </a:r>
            <a:r>
              <a:rPr lang="en-US" dirty="0">
                <a:latin typeface="Tahoma" charset="0"/>
                <a:ea typeface="ＭＳ Ｐゴシック" charset="0"/>
              </a:rPr>
              <a:t> accesses?</a:t>
            </a:r>
          </a:p>
          <a:p>
            <a:endParaRPr lang="en-US" dirty="0">
              <a:solidFill>
                <a:srgbClr val="0000FF"/>
              </a:solidFill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AD864B1-21AE-DC49-85BD-C5521539EA79}" type="slidenum">
              <a:rPr lang="en-US">
                <a:latin typeface="Garamond" charset="0"/>
              </a:rPr>
              <a:pPr eaLnBrk="1" hangingPunct="1"/>
              <a:t>32</a:t>
            </a:fld>
            <a:endParaRPr lang="en-US">
              <a:latin typeface="Garamond" charset="0"/>
            </a:endParaRPr>
          </a:p>
        </p:txBody>
      </p:sp>
      <p:sp>
        <p:nvSpPr>
          <p:cNvPr id="54277" name="TextBox 4"/>
          <p:cNvSpPr txBox="1">
            <a:spLocks noChangeArrowheads="1"/>
          </p:cNvSpPr>
          <p:nvPr/>
        </p:nvSpPr>
        <p:spPr bwMode="auto">
          <a:xfrm>
            <a:off x="4425950" y="2887663"/>
            <a:ext cx="2419350" cy="3079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/>
              <a:t>Column (11 bits)</a:t>
            </a:r>
          </a:p>
        </p:txBody>
      </p:sp>
      <p:sp>
        <p:nvSpPr>
          <p:cNvPr id="54278" name="TextBox 5"/>
          <p:cNvSpPr txBox="1">
            <a:spLocks noChangeArrowheads="1"/>
          </p:cNvSpPr>
          <p:nvPr/>
        </p:nvSpPr>
        <p:spPr bwMode="auto">
          <a:xfrm>
            <a:off x="3205163" y="2887663"/>
            <a:ext cx="1220787" cy="2923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300" dirty="0"/>
              <a:t>Bank (3 bits)</a:t>
            </a:r>
          </a:p>
        </p:txBody>
      </p:sp>
      <p:sp>
        <p:nvSpPr>
          <p:cNvPr id="54279" name="TextBox 6"/>
          <p:cNvSpPr txBox="1">
            <a:spLocks noChangeArrowheads="1"/>
          </p:cNvSpPr>
          <p:nvPr/>
        </p:nvSpPr>
        <p:spPr bwMode="auto">
          <a:xfrm>
            <a:off x="427038" y="2887663"/>
            <a:ext cx="2778125" cy="3079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/>
              <a:t>Row (14 bits)</a:t>
            </a:r>
          </a:p>
        </p:txBody>
      </p:sp>
      <p:sp>
        <p:nvSpPr>
          <p:cNvPr id="54280" name="TextBox 7"/>
          <p:cNvSpPr txBox="1">
            <a:spLocks noChangeArrowheads="1"/>
          </p:cNvSpPr>
          <p:nvPr/>
        </p:nvSpPr>
        <p:spPr bwMode="auto">
          <a:xfrm>
            <a:off x="6845300" y="2887663"/>
            <a:ext cx="1666875" cy="2923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300" dirty="0"/>
              <a:t>Byte in bus (3 bits)</a:t>
            </a:r>
          </a:p>
        </p:txBody>
      </p:sp>
      <p:sp>
        <p:nvSpPr>
          <p:cNvPr id="54281" name="TextBox 8"/>
          <p:cNvSpPr txBox="1">
            <a:spLocks noChangeArrowheads="1"/>
          </p:cNvSpPr>
          <p:nvPr/>
        </p:nvSpPr>
        <p:spPr bwMode="auto">
          <a:xfrm>
            <a:off x="5800725" y="4948238"/>
            <a:ext cx="1044575" cy="3063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/>
              <a:t>Low Col. </a:t>
            </a:r>
          </a:p>
        </p:txBody>
      </p:sp>
      <p:sp>
        <p:nvSpPr>
          <p:cNvPr id="54282" name="TextBox 9"/>
          <p:cNvSpPr txBox="1">
            <a:spLocks noChangeArrowheads="1"/>
          </p:cNvSpPr>
          <p:nvPr/>
        </p:nvSpPr>
        <p:spPr bwMode="auto">
          <a:xfrm>
            <a:off x="3205163" y="4948238"/>
            <a:ext cx="1373187" cy="3063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/>
              <a:t>High Column</a:t>
            </a:r>
          </a:p>
        </p:txBody>
      </p:sp>
      <p:sp>
        <p:nvSpPr>
          <p:cNvPr id="54283" name="TextBox 10"/>
          <p:cNvSpPr txBox="1">
            <a:spLocks noChangeArrowheads="1"/>
          </p:cNvSpPr>
          <p:nvPr/>
        </p:nvSpPr>
        <p:spPr bwMode="auto">
          <a:xfrm>
            <a:off x="427038" y="4948238"/>
            <a:ext cx="2778125" cy="3063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/>
              <a:t>Row (14 bits)</a:t>
            </a:r>
          </a:p>
        </p:txBody>
      </p:sp>
      <p:sp>
        <p:nvSpPr>
          <p:cNvPr id="54284" name="TextBox 11"/>
          <p:cNvSpPr txBox="1">
            <a:spLocks noChangeArrowheads="1"/>
          </p:cNvSpPr>
          <p:nvPr/>
        </p:nvSpPr>
        <p:spPr bwMode="auto">
          <a:xfrm>
            <a:off x="6845300" y="4948238"/>
            <a:ext cx="1666875" cy="2923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300" dirty="0"/>
              <a:t>Byte in bus (3 bits)</a:t>
            </a:r>
          </a:p>
        </p:txBody>
      </p:sp>
      <p:sp>
        <p:nvSpPr>
          <p:cNvPr id="54285" name="TextBox 12"/>
          <p:cNvSpPr txBox="1">
            <a:spLocks noChangeArrowheads="1"/>
          </p:cNvSpPr>
          <p:nvPr/>
        </p:nvSpPr>
        <p:spPr bwMode="auto">
          <a:xfrm>
            <a:off x="4578350" y="4948238"/>
            <a:ext cx="1222375" cy="2923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300" dirty="0"/>
              <a:t>Bank (3 bits)</a:t>
            </a:r>
          </a:p>
        </p:txBody>
      </p:sp>
      <p:sp>
        <p:nvSpPr>
          <p:cNvPr id="54286" name="TextBox 13"/>
          <p:cNvSpPr txBox="1">
            <a:spLocks noChangeArrowheads="1"/>
          </p:cNvSpPr>
          <p:nvPr/>
        </p:nvSpPr>
        <p:spPr bwMode="auto">
          <a:xfrm>
            <a:off x="6040438" y="5254625"/>
            <a:ext cx="5524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3 bits</a:t>
            </a:r>
          </a:p>
        </p:txBody>
      </p:sp>
      <p:sp>
        <p:nvSpPr>
          <p:cNvPr id="54287" name="TextBox 14"/>
          <p:cNvSpPr txBox="1">
            <a:spLocks noChangeArrowheads="1"/>
          </p:cNvSpPr>
          <p:nvPr/>
        </p:nvSpPr>
        <p:spPr bwMode="auto">
          <a:xfrm>
            <a:off x="3673475" y="5268913"/>
            <a:ext cx="5524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8 bits</a:t>
            </a:r>
          </a:p>
        </p:txBody>
      </p:sp>
    </p:spTree>
    <p:extLst>
      <p:ext uri="{BB962C8B-B14F-4D97-AF65-F5344CB8AC3E}">
        <p14:creationId xmlns:p14="http://schemas.microsoft.com/office/powerpoint/2010/main" val="116439090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Example: Transferring a cache block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2133600"/>
            <a:ext cx="457200" cy="3429000"/>
          </a:xfrm>
          <a:prstGeom prst="rect">
            <a:avLst/>
          </a:prstGeom>
          <a:solidFill>
            <a:srgbClr val="FFD3A7"/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152400" y="1981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600" b="0">
                <a:solidFill>
                  <a:srgbClr val="0000FF"/>
                </a:solidFill>
                <a:latin typeface="Calibri" charset="0"/>
              </a:rPr>
              <a:t>0xFFFF…F</a:t>
            </a:r>
          </a:p>
        </p:txBody>
      </p:sp>
      <p:sp>
        <p:nvSpPr>
          <p:cNvPr id="36869" name="TextBox 5"/>
          <p:cNvSpPr txBox="1">
            <a:spLocks noChangeArrowheads="1"/>
          </p:cNvSpPr>
          <p:nvPr/>
        </p:nvSpPr>
        <p:spPr bwMode="auto">
          <a:xfrm>
            <a:off x="152400" y="5376863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600" b="0">
                <a:solidFill>
                  <a:srgbClr val="0000FF"/>
                </a:solidFill>
                <a:latin typeface="Calibri" charset="0"/>
              </a:rPr>
              <a:t>0x00</a:t>
            </a:r>
          </a:p>
        </p:txBody>
      </p:sp>
      <p:sp>
        <p:nvSpPr>
          <p:cNvPr id="36870" name="TextBox 6"/>
          <p:cNvSpPr txBox="1">
            <a:spLocks noChangeArrowheads="1"/>
          </p:cNvSpPr>
          <p:nvPr/>
        </p:nvSpPr>
        <p:spPr bwMode="auto">
          <a:xfrm>
            <a:off x="152400" y="42672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600" b="0">
                <a:solidFill>
                  <a:srgbClr val="0000FF"/>
                </a:solidFill>
                <a:latin typeface="Calibri" charset="0"/>
              </a:rPr>
              <a:t>0x40</a:t>
            </a:r>
          </a:p>
        </p:txBody>
      </p:sp>
      <p:sp>
        <p:nvSpPr>
          <p:cNvPr id="36871" name="TextBox 7"/>
          <p:cNvSpPr txBox="1">
            <a:spLocks noChangeArrowheads="1"/>
          </p:cNvSpPr>
          <p:nvPr/>
        </p:nvSpPr>
        <p:spPr bwMode="auto">
          <a:xfrm rot="-5400000">
            <a:off x="292100" y="30607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3200">
                <a:solidFill>
                  <a:srgbClr val="0000FF"/>
                </a:solidFill>
                <a:latin typeface="Calibri" charset="0"/>
              </a:rPr>
              <a:t>...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181101" y="4991100"/>
            <a:ext cx="1141412" cy="158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0" y="4419600"/>
            <a:ext cx="457200" cy="1143000"/>
          </a:xfrm>
          <a:prstGeom prst="rect">
            <a:avLst/>
          </a:prstGeom>
          <a:solidFill>
            <a:srgbClr val="FFD3A7"/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874" name="TextBox 14"/>
          <p:cNvSpPr txBox="1">
            <a:spLocks noChangeArrowheads="1"/>
          </p:cNvSpPr>
          <p:nvPr/>
        </p:nvSpPr>
        <p:spPr bwMode="auto">
          <a:xfrm>
            <a:off x="17526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000000"/>
                </a:solidFill>
                <a:latin typeface="Calibri" charset="0"/>
              </a:rPr>
              <a:t>64B </a:t>
            </a:r>
          </a:p>
          <a:p>
            <a:pPr algn="ctr" eaLnBrk="1" hangingPunct="1"/>
            <a:r>
              <a:rPr lang="en-US" sz="1600">
                <a:solidFill>
                  <a:srgbClr val="000000"/>
                </a:solidFill>
                <a:latin typeface="Calibri" charset="0"/>
              </a:rPr>
              <a:t>cache block</a:t>
            </a:r>
          </a:p>
        </p:txBody>
      </p:sp>
      <p:sp>
        <p:nvSpPr>
          <p:cNvPr id="36875" name="TextBox 15"/>
          <p:cNvSpPr txBox="1">
            <a:spLocks noChangeArrowheads="1"/>
          </p:cNvSpPr>
          <p:nvPr/>
        </p:nvSpPr>
        <p:spPr bwMode="auto">
          <a:xfrm>
            <a:off x="304800" y="14478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000000"/>
                </a:solidFill>
                <a:latin typeface="Calibri" charset="0"/>
              </a:rPr>
              <a:t>Physical memory space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81400" y="2212975"/>
            <a:ext cx="4724400" cy="979488"/>
          </a:xfrm>
          <a:prstGeom prst="rect">
            <a:avLst/>
          </a:prstGeom>
          <a:solidFill>
            <a:schemeClr val="accent6">
              <a:alpha val="40000"/>
            </a:schemeClr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877" name="TextBox 69"/>
          <p:cNvSpPr txBox="1">
            <a:spLocks noChangeArrowheads="1"/>
          </p:cNvSpPr>
          <p:nvPr/>
        </p:nvSpPr>
        <p:spPr bwMode="auto">
          <a:xfrm>
            <a:off x="5715000" y="1843088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79646"/>
                </a:solidFill>
                <a:latin typeface="Calibri" charset="0"/>
              </a:rPr>
              <a:t>Rank 0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37846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accent5"/>
                        </a:solidFill>
                      </a:endParaRPr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442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775200" y="24923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7338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4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91400" y="2060575"/>
            <a:ext cx="762000" cy="12954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043" name="TextBox 39"/>
          <p:cNvSpPr txBox="1">
            <a:spLocks noChangeArrowheads="1"/>
          </p:cNvSpPr>
          <p:nvPr/>
        </p:nvSpPr>
        <p:spPr bwMode="auto">
          <a:xfrm>
            <a:off x="37338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rgbClr val="000000"/>
                </a:solidFill>
                <a:latin typeface="Calibri" charset="0"/>
              </a:rPr>
              <a:t>Chip 0</a:t>
            </a:r>
          </a:p>
        </p:txBody>
      </p:sp>
      <p:sp>
        <p:nvSpPr>
          <p:cNvPr id="37044" name="TextBox 40"/>
          <p:cNvSpPr txBox="1">
            <a:spLocks noChangeArrowheads="1"/>
          </p:cNvSpPr>
          <p:nvPr/>
        </p:nvSpPr>
        <p:spPr bwMode="auto">
          <a:xfrm>
            <a:off x="4724400" y="17526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rgbClr val="000000"/>
                </a:solidFill>
                <a:latin typeface="Calibri" charset="0"/>
              </a:rPr>
              <a:t>Chip 1</a:t>
            </a:r>
          </a:p>
        </p:txBody>
      </p:sp>
      <p:sp>
        <p:nvSpPr>
          <p:cNvPr id="37045" name="TextBox 41"/>
          <p:cNvSpPr txBox="1">
            <a:spLocks noChangeArrowheads="1"/>
          </p:cNvSpPr>
          <p:nvPr/>
        </p:nvSpPr>
        <p:spPr bwMode="auto">
          <a:xfrm>
            <a:off x="7391400" y="1755775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rgbClr val="000000"/>
                </a:solidFill>
                <a:latin typeface="Calibri" charset="0"/>
              </a:rPr>
              <a:t>Chip 7</a:t>
            </a:r>
          </a:p>
        </p:txBody>
      </p:sp>
      <p:cxnSp>
        <p:nvCxnSpPr>
          <p:cNvPr id="43" name="Shape 9"/>
          <p:cNvCxnSpPr>
            <a:cxnSpLocks noChangeShapeType="1"/>
          </p:cNvCxnSpPr>
          <p:nvPr/>
        </p:nvCxnSpPr>
        <p:spPr bwMode="auto">
          <a:xfrm rot="5400000" flipH="1" flipV="1">
            <a:off x="3571082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047" name="TextBox 43"/>
          <p:cNvSpPr txBox="1">
            <a:spLocks noChangeArrowheads="1"/>
          </p:cNvSpPr>
          <p:nvPr/>
        </p:nvSpPr>
        <p:spPr bwMode="auto">
          <a:xfrm rot="-5400000">
            <a:off x="3423444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&lt;0:7&gt;</a:t>
            </a:r>
          </a:p>
        </p:txBody>
      </p:sp>
      <p:cxnSp>
        <p:nvCxnSpPr>
          <p:cNvPr id="45" name="Shape 9"/>
          <p:cNvCxnSpPr>
            <a:cxnSpLocks noChangeShapeType="1"/>
          </p:cNvCxnSpPr>
          <p:nvPr/>
        </p:nvCxnSpPr>
        <p:spPr bwMode="auto">
          <a:xfrm rot="5400000" flipH="1" flipV="1">
            <a:off x="45712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049" name="TextBox 45"/>
          <p:cNvSpPr txBox="1">
            <a:spLocks noChangeArrowheads="1"/>
          </p:cNvSpPr>
          <p:nvPr/>
        </p:nvSpPr>
        <p:spPr bwMode="auto">
          <a:xfrm rot="-5400000">
            <a:off x="44235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&lt;8:15&gt;</a:t>
            </a:r>
          </a:p>
        </p:txBody>
      </p:sp>
      <p:cxnSp>
        <p:nvCxnSpPr>
          <p:cNvPr id="47" name="Shape 9"/>
          <p:cNvCxnSpPr>
            <a:cxnSpLocks noChangeShapeType="1"/>
          </p:cNvCxnSpPr>
          <p:nvPr/>
        </p:nvCxnSpPr>
        <p:spPr bwMode="auto">
          <a:xfrm rot="5400000" flipH="1" flipV="1">
            <a:off x="7314407" y="3888581"/>
            <a:ext cx="106680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051" name="TextBox 47"/>
          <p:cNvSpPr txBox="1">
            <a:spLocks noChangeArrowheads="1"/>
          </p:cNvSpPr>
          <p:nvPr/>
        </p:nvSpPr>
        <p:spPr bwMode="auto">
          <a:xfrm rot="-5400000">
            <a:off x="7166769" y="3666331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&lt;56:63&gt;</a:t>
            </a:r>
          </a:p>
        </p:txBody>
      </p:sp>
      <p:cxnSp>
        <p:nvCxnSpPr>
          <p:cNvPr id="50" name="Shape 9"/>
          <p:cNvCxnSpPr>
            <a:cxnSpLocks noChangeShapeType="1"/>
          </p:cNvCxnSpPr>
          <p:nvPr/>
        </p:nvCxnSpPr>
        <p:spPr bwMode="auto">
          <a:xfrm rot="5400000" flipH="1" flipV="1">
            <a:off x="5333207" y="4955381"/>
            <a:ext cx="1066800" cy="1587"/>
          </a:xfrm>
          <a:prstGeom prst="bentConnector3">
            <a:avLst>
              <a:gd name="adj1" fmla="val 50000"/>
            </a:avLst>
          </a:prstGeom>
          <a:noFill/>
          <a:ln w="101600">
            <a:solidFill>
              <a:schemeClr val="accent2"/>
            </a:solidFill>
            <a:miter lim="800000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053" name="TextBox 50"/>
          <p:cNvSpPr txBox="1">
            <a:spLocks noChangeArrowheads="1"/>
          </p:cNvSpPr>
          <p:nvPr/>
        </p:nvSpPr>
        <p:spPr bwMode="auto">
          <a:xfrm>
            <a:off x="5867400" y="4803775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0504D"/>
                </a:solidFill>
                <a:latin typeface="Calibri" charset="0"/>
              </a:rPr>
              <a:t>Data &lt;0:63&gt;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156328" y="4454324"/>
            <a:ext cx="426316" cy="1078114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dirty="0">
                <a:solidFill>
                  <a:prstClr val="white"/>
                </a:solidFill>
                <a:latin typeface="Calibri"/>
              </a:rPr>
              <a:t>64B</a:t>
            </a:r>
          </a:p>
        </p:txBody>
      </p:sp>
      <p:cxnSp>
        <p:nvCxnSpPr>
          <p:cNvPr id="53" name="Shape 9"/>
          <p:cNvCxnSpPr>
            <a:cxnSpLocks noChangeShapeType="1"/>
          </p:cNvCxnSpPr>
          <p:nvPr/>
        </p:nvCxnSpPr>
        <p:spPr bwMode="auto">
          <a:xfrm>
            <a:off x="4114800" y="4419600"/>
            <a:ext cx="3733800" cy="1588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056" name="TextBox 53"/>
          <p:cNvSpPr txBox="1">
            <a:spLocks noChangeArrowheads="1"/>
          </p:cNvSpPr>
          <p:nvPr/>
        </p:nvSpPr>
        <p:spPr bwMode="auto">
          <a:xfrm>
            <a:off x="2895600" y="2600325"/>
            <a:ext cx="6096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FF0000"/>
                </a:solidFill>
                <a:latin typeface="Calibri" charset="0"/>
              </a:rPr>
              <a:t>Bank 0 </a:t>
            </a:r>
          </a:p>
          <a:p>
            <a:pPr eaLnBrk="1" hangingPunct="1"/>
            <a:r>
              <a:rPr lang="en-US" sz="1400" dirty="0">
                <a:solidFill>
                  <a:srgbClr val="FF0000"/>
                </a:solidFill>
                <a:latin typeface="Calibri" charset="0"/>
              </a:rPr>
              <a:t>Row 0</a:t>
            </a:r>
          </a:p>
          <a:p>
            <a:pPr eaLnBrk="1" hangingPunct="1"/>
            <a:r>
              <a:rPr lang="en-US" sz="1400" dirty="0">
                <a:solidFill>
                  <a:srgbClr val="FF0000"/>
                </a:solidFill>
                <a:latin typeface="Calibri" charset="0"/>
              </a:rPr>
              <a:t>Col 0:7</a:t>
            </a:r>
          </a:p>
        </p:txBody>
      </p:sp>
      <p:cxnSp>
        <p:nvCxnSpPr>
          <p:cNvPr id="55" name="Straight Arrow Connector 54"/>
          <p:cNvCxnSpPr>
            <a:endCxn id="37056" idx="3"/>
          </p:cNvCxnSpPr>
          <p:nvPr/>
        </p:nvCxnSpPr>
        <p:spPr>
          <a:xfrm flipH="1">
            <a:off x="3505200" y="2819400"/>
            <a:ext cx="304800" cy="15025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58" name="TextBox 55"/>
          <p:cNvSpPr txBox="1">
            <a:spLocks noChangeArrowheads="1"/>
          </p:cNvSpPr>
          <p:nvPr/>
        </p:nvSpPr>
        <p:spPr bwMode="auto">
          <a:xfrm>
            <a:off x="6096000" y="2311400"/>
            <a:ext cx="76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3200">
                <a:solidFill>
                  <a:srgbClr val="000000"/>
                </a:solidFill>
                <a:latin typeface="Calibri" charset="0"/>
              </a:rPr>
              <a:t>. . 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587157" y="2774023"/>
            <a:ext cx="133185" cy="13368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921020" y="2774165"/>
            <a:ext cx="133185" cy="137259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3929667" y="2774023"/>
            <a:ext cx="133185" cy="136721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2896352" y="2556270"/>
            <a:ext cx="609600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FF"/>
                </a:solidFill>
                <a:latin typeface="Calibri" charset="0"/>
              </a:rPr>
              <a:t>Bank 1</a:t>
            </a:r>
          </a:p>
          <a:p>
            <a:pPr eaLnBrk="1" hangingPunct="1"/>
            <a:r>
              <a:rPr lang="en-US" sz="1400" dirty="0">
                <a:solidFill>
                  <a:srgbClr val="0000FF"/>
                </a:solidFill>
                <a:latin typeface="Calibri" charset="0"/>
              </a:rPr>
              <a:t>Row 0</a:t>
            </a:r>
          </a:p>
          <a:p>
            <a:pPr eaLnBrk="1" hangingPunct="1"/>
            <a:r>
              <a:rPr lang="en-US" sz="1400" dirty="0">
                <a:solidFill>
                  <a:srgbClr val="0000FF"/>
                </a:solidFill>
                <a:latin typeface="Calibri" charset="0"/>
              </a:rPr>
              <a:t>Col 0:7</a:t>
            </a:r>
          </a:p>
        </p:txBody>
      </p:sp>
      <p:cxnSp>
        <p:nvCxnSpPr>
          <p:cNvPr id="7" name="Straight Arrow Connector 6"/>
          <p:cNvCxnSpPr>
            <a:stCxn id="51" idx="1"/>
          </p:cNvCxnSpPr>
          <p:nvPr/>
        </p:nvCxnSpPr>
        <p:spPr bwMode="auto">
          <a:xfrm flipH="1">
            <a:off x="3581603" y="2743966"/>
            <a:ext cx="285452" cy="30315"/>
          </a:xfrm>
          <a:prstGeom prst="straightConnector1">
            <a:avLst/>
          </a:prstGeom>
          <a:solidFill>
            <a:srgbClr val="C0C0C0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Rectangle 55"/>
          <p:cNvSpPr/>
          <p:nvPr/>
        </p:nvSpPr>
        <p:spPr>
          <a:xfrm>
            <a:off x="1157078" y="3327291"/>
            <a:ext cx="426316" cy="1078114"/>
          </a:xfrm>
          <a:prstGeom prst="rect">
            <a:avLst/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dirty="0">
                <a:solidFill>
                  <a:prstClr val="white"/>
                </a:solidFill>
                <a:latin typeface="Calibri"/>
              </a:rPr>
              <a:t>64B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991444"/>
              </p:ext>
            </p:extLst>
          </p:nvPr>
        </p:nvGraphicFramePr>
        <p:xfrm>
          <a:off x="38608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022351"/>
              </p:ext>
            </p:extLst>
          </p:nvPr>
        </p:nvGraphicFramePr>
        <p:xfrm>
          <a:off x="7518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579926"/>
              </p:ext>
            </p:extLst>
          </p:nvPr>
        </p:nvGraphicFramePr>
        <p:xfrm>
          <a:off x="4851400" y="2390775"/>
          <a:ext cx="558800" cy="55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" name="Rectangle 45"/>
          <p:cNvSpPr/>
          <p:nvPr/>
        </p:nvSpPr>
        <p:spPr bwMode="auto">
          <a:xfrm>
            <a:off x="7528260" y="2676835"/>
            <a:ext cx="266723" cy="133688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4858410" y="2680692"/>
            <a:ext cx="266723" cy="133688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3867055" y="2677122"/>
            <a:ext cx="266723" cy="133688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660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46" grpId="0" animBg="1"/>
      <p:bldP spid="48" grpId="0" animBg="1"/>
      <p:bldP spid="5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300038" y="152400"/>
            <a:ext cx="8843962" cy="1066800"/>
          </a:xfrm>
        </p:spPr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Multiple Banks (Interleaving) and Channels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Multiple banks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Enable </a:t>
            </a:r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concurrent DRAM accesses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Bits in address determine which bank an address resides in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Multiple independent channels serve the same purpose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But they are even better because they have </a:t>
            </a:r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separate data buses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Increased bus bandwidth</a:t>
            </a:r>
          </a:p>
          <a:p>
            <a:pPr lvl="1"/>
            <a:endParaRPr lang="en-US" dirty="0">
              <a:solidFill>
                <a:srgbClr val="FF0000"/>
              </a:solidFill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Enabling more concurrency requires reducing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Bank conflicts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Channel conflicts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How to select/randomize bank/channel indices in address?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Lower order bits have more entropy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Randomizing hash functions (XOR of different address bits)</a:t>
            </a:r>
          </a:p>
          <a:p>
            <a:pPr lvl="1"/>
            <a:endParaRPr lang="en-US" dirty="0">
              <a:solidFill>
                <a:srgbClr val="FF0000"/>
              </a:solidFill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0FC7F21-04AD-EC4A-921B-7C5D30A7F567}" type="slidenum">
              <a:rPr lang="en-US">
                <a:latin typeface="Garamond" charset="0"/>
              </a:rPr>
              <a:pPr eaLnBrk="1" hangingPunct="1"/>
              <a:t>34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0993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>
                <a:latin typeface="Garamond" charset="0"/>
                <a:ea typeface="ＭＳ Ｐゴシック" charset="0"/>
                <a:cs typeface="ＭＳ Ｐゴシック" charset="0"/>
              </a:rPr>
              <a:t>Interaction with Virtual</a:t>
            </a:r>
            <a:r>
              <a:rPr lang="en-US" sz="3800">
                <a:latin typeface="Garamond" charset="0"/>
                <a:ea typeface="ＭＳ Ｐゴシック" charset="0"/>
                <a:cs typeface="ＭＳ Ｐゴシック" charset="0"/>
                <a:sym typeface="Wingdings" charset="0"/>
              </a:rPr>
              <a:t>Physical Mapping</a:t>
            </a:r>
            <a:endParaRPr lang="en-US" sz="3800">
              <a:latin typeface="Garamond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Operating System influences where an address maps to in DRAM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Operating system can control which bank a virtual page is mapped to. It can randomize Page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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&lt;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Bank,Channel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&gt; mappings 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Application cannot know/determine which bank it is accessing 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BBB1620-DD83-7145-897F-5DEA650A6F4B}" type="slidenum">
              <a:rPr lang="en-US">
                <a:latin typeface="Garamond" charset="0"/>
              </a:rPr>
              <a:pPr eaLnBrk="1" hangingPunct="1"/>
              <a:t>35</a:t>
            </a:fld>
            <a:endParaRPr lang="en-US">
              <a:latin typeface="Garamond" charset="0"/>
            </a:endParaRPr>
          </a:p>
        </p:txBody>
      </p:sp>
      <p:sp>
        <p:nvSpPr>
          <p:cNvPr id="57349" name="TextBox 4"/>
          <p:cNvSpPr txBox="1">
            <a:spLocks noChangeArrowheads="1"/>
          </p:cNvSpPr>
          <p:nvPr/>
        </p:nvSpPr>
        <p:spPr bwMode="auto">
          <a:xfrm>
            <a:off x="4513263" y="2944813"/>
            <a:ext cx="2419350" cy="3063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/>
              <a:t>Column (11 bits)</a:t>
            </a:r>
          </a:p>
        </p:txBody>
      </p:sp>
      <p:sp>
        <p:nvSpPr>
          <p:cNvPr id="57350" name="TextBox 5"/>
          <p:cNvSpPr txBox="1">
            <a:spLocks noChangeArrowheads="1"/>
          </p:cNvSpPr>
          <p:nvPr/>
        </p:nvSpPr>
        <p:spPr bwMode="auto">
          <a:xfrm>
            <a:off x="3290888" y="2944813"/>
            <a:ext cx="1222375" cy="2923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300" dirty="0"/>
              <a:t>Bank (3 bits)</a:t>
            </a:r>
          </a:p>
        </p:txBody>
      </p:sp>
      <p:sp>
        <p:nvSpPr>
          <p:cNvPr id="57351" name="TextBox 6"/>
          <p:cNvSpPr txBox="1">
            <a:spLocks noChangeArrowheads="1"/>
          </p:cNvSpPr>
          <p:nvPr/>
        </p:nvSpPr>
        <p:spPr bwMode="auto">
          <a:xfrm>
            <a:off x="514350" y="2944813"/>
            <a:ext cx="2776538" cy="3063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/>
              <a:t>Row (14 bits)</a:t>
            </a:r>
          </a:p>
        </p:txBody>
      </p:sp>
      <p:sp>
        <p:nvSpPr>
          <p:cNvPr id="57352" name="TextBox 7"/>
          <p:cNvSpPr txBox="1">
            <a:spLocks noChangeArrowheads="1"/>
          </p:cNvSpPr>
          <p:nvPr/>
        </p:nvSpPr>
        <p:spPr bwMode="auto">
          <a:xfrm>
            <a:off x="6932613" y="2944813"/>
            <a:ext cx="1665287" cy="30777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/>
              <a:t>Byte in bus (3 b)</a:t>
            </a:r>
          </a:p>
        </p:txBody>
      </p:sp>
      <p:sp>
        <p:nvSpPr>
          <p:cNvPr id="57353" name="TextBox 8"/>
          <p:cNvSpPr txBox="1">
            <a:spLocks noChangeArrowheads="1"/>
          </p:cNvSpPr>
          <p:nvPr/>
        </p:nvSpPr>
        <p:spPr bwMode="auto">
          <a:xfrm>
            <a:off x="5197475" y="2566988"/>
            <a:ext cx="3400425" cy="3079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/>
              <a:t>Page offset (12 bits)</a:t>
            </a:r>
          </a:p>
        </p:txBody>
      </p:sp>
      <p:sp>
        <p:nvSpPr>
          <p:cNvPr id="57354" name="TextBox 9"/>
          <p:cNvSpPr txBox="1">
            <a:spLocks noChangeArrowheads="1"/>
          </p:cNvSpPr>
          <p:nvPr/>
        </p:nvSpPr>
        <p:spPr bwMode="auto">
          <a:xfrm>
            <a:off x="514350" y="2565400"/>
            <a:ext cx="4686300" cy="3079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/>
              <a:t>Physical Frame number (19 bits)</a:t>
            </a:r>
          </a:p>
        </p:txBody>
      </p:sp>
      <p:sp>
        <p:nvSpPr>
          <p:cNvPr id="57355" name="TextBox 10"/>
          <p:cNvSpPr txBox="1">
            <a:spLocks noChangeArrowheads="1"/>
          </p:cNvSpPr>
          <p:nvPr/>
        </p:nvSpPr>
        <p:spPr bwMode="auto">
          <a:xfrm>
            <a:off x="5187950" y="1908175"/>
            <a:ext cx="3400425" cy="3063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/>
              <a:t>Page offset (12 bits)</a:t>
            </a:r>
          </a:p>
        </p:txBody>
      </p:sp>
      <p:sp>
        <p:nvSpPr>
          <p:cNvPr id="57356" name="TextBox 11"/>
          <p:cNvSpPr txBox="1">
            <a:spLocks noChangeArrowheads="1"/>
          </p:cNvSpPr>
          <p:nvPr/>
        </p:nvSpPr>
        <p:spPr bwMode="auto">
          <a:xfrm>
            <a:off x="87313" y="1906588"/>
            <a:ext cx="5102225" cy="3063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/>
              <a:t>Virtual Page number (36 bits)</a:t>
            </a:r>
          </a:p>
        </p:txBody>
      </p:sp>
      <p:cxnSp>
        <p:nvCxnSpPr>
          <p:cNvPr id="57357" name="Straight Arrow Connector 12"/>
          <p:cNvCxnSpPr>
            <a:cxnSpLocks noChangeShapeType="1"/>
          </p:cNvCxnSpPr>
          <p:nvPr/>
        </p:nvCxnSpPr>
        <p:spPr bwMode="auto">
          <a:xfrm rot="5400000">
            <a:off x="2620963" y="2389188"/>
            <a:ext cx="350837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7358" name="Straight Connector 13"/>
          <p:cNvCxnSpPr>
            <a:cxnSpLocks noChangeShapeType="1"/>
          </p:cNvCxnSpPr>
          <p:nvPr/>
        </p:nvCxnSpPr>
        <p:spPr bwMode="auto">
          <a:xfrm rot="5400000" flipH="1" flipV="1">
            <a:off x="3840957" y="2578894"/>
            <a:ext cx="134461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7359" name="Straight Connector 14"/>
          <p:cNvCxnSpPr>
            <a:cxnSpLocks noChangeShapeType="1"/>
          </p:cNvCxnSpPr>
          <p:nvPr/>
        </p:nvCxnSpPr>
        <p:spPr bwMode="auto">
          <a:xfrm rot="5400000" flipH="1" flipV="1">
            <a:off x="2617788" y="2566988"/>
            <a:ext cx="1346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7360" name="TextBox 15"/>
          <p:cNvSpPr txBox="1">
            <a:spLocks noChangeArrowheads="1"/>
          </p:cNvSpPr>
          <p:nvPr/>
        </p:nvSpPr>
        <p:spPr bwMode="auto">
          <a:xfrm>
            <a:off x="8688388" y="1893888"/>
            <a:ext cx="474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VA</a:t>
            </a:r>
          </a:p>
        </p:txBody>
      </p:sp>
      <p:sp>
        <p:nvSpPr>
          <p:cNvPr id="57361" name="TextBox 16"/>
          <p:cNvSpPr txBox="1">
            <a:spLocks noChangeArrowheads="1"/>
          </p:cNvSpPr>
          <p:nvPr/>
        </p:nvSpPr>
        <p:spPr bwMode="auto">
          <a:xfrm>
            <a:off x="8691563" y="2520950"/>
            <a:ext cx="476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PA</a:t>
            </a:r>
          </a:p>
        </p:txBody>
      </p:sp>
      <p:sp>
        <p:nvSpPr>
          <p:cNvPr id="57362" name="TextBox 17"/>
          <p:cNvSpPr txBox="1">
            <a:spLocks noChangeArrowheads="1"/>
          </p:cNvSpPr>
          <p:nvPr/>
        </p:nvSpPr>
        <p:spPr bwMode="auto">
          <a:xfrm>
            <a:off x="8675688" y="2898775"/>
            <a:ext cx="4746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PA</a:t>
            </a:r>
          </a:p>
        </p:txBody>
      </p:sp>
    </p:spTree>
    <p:extLst>
      <p:ext uri="{BB962C8B-B14F-4D97-AF65-F5344CB8AC3E}">
        <p14:creationId xmlns:p14="http://schemas.microsoft.com/office/powerpoint/2010/main" val="39252430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98437"/>
            <a:ext cx="8229600" cy="792163"/>
          </a:xfrm>
        </p:spPr>
        <p:txBody>
          <a:bodyPr/>
          <a:lstStyle/>
          <a:p>
            <a:pPr eaLnBrk="1" hangingPunct="1"/>
            <a:r>
              <a:rPr lang="en-US" dirty="0">
                <a:latin typeface="Comic Sans MS" pitchFamily="66" charset="0"/>
              </a:rPr>
              <a:t>DRAM Refresh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8229600" cy="193516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400" dirty="0">
                <a:solidFill>
                  <a:schemeClr val="tx1"/>
                </a:solidFill>
                <a:latin typeface="Calibri" pitchFamily="34" charset="0"/>
              </a:rPr>
              <a:t>Capacitors leak and lose charge </a:t>
            </a:r>
            <a:r>
              <a:rPr lang="en-US" sz="2400" dirty="0">
                <a:solidFill>
                  <a:schemeClr val="tx1"/>
                </a:solidFill>
                <a:latin typeface="Calibri" pitchFamily="34" charset="0"/>
                <a:sym typeface="Wingdings" panose="05000000000000000000" pitchFamily="2" charset="2"/>
              </a:rPr>
              <a:t> Need periodic restoration of charge</a:t>
            </a:r>
          </a:p>
          <a:p>
            <a:pPr eaLnBrk="1" hangingPunct="1"/>
            <a:r>
              <a:rPr lang="en-US" sz="2400" dirty="0">
                <a:solidFill>
                  <a:schemeClr val="tx1"/>
                </a:solidFill>
                <a:latin typeface="Calibri" pitchFamily="34" charset="0"/>
                <a:sym typeface="Wingdings" panose="05000000000000000000" pitchFamily="2" charset="2"/>
              </a:rPr>
              <a:t>JEDEC Spec: At normal temp, cell retention time limit is 64ms. At high (extended) temp, retention time halves to 32ms.</a:t>
            </a:r>
          </a:p>
          <a:p>
            <a:pPr eaLnBrk="1" hangingPunct="1"/>
            <a:r>
              <a:rPr lang="en-US" sz="2400" dirty="0">
                <a:solidFill>
                  <a:schemeClr val="tx1"/>
                </a:solidFill>
                <a:latin typeface="Calibri" pitchFamily="34" charset="0"/>
                <a:sym typeface="Wingdings" panose="05000000000000000000" pitchFamily="2" charset="2"/>
              </a:rPr>
              <a:t>The memory controller issues refresh operations periodically.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228599" y="3523131"/>
            <a:ext cx="8567057" cy="533400"/>
          </a:xfrm>
          <a:prstGeom prst="rect">
            <a:avLst/>
          </a:prstGeom>
          <a:noFill/>
          <a:ln w="3175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000000">
                    <a:lumMod val="95000"/>
                    <a:lumOff val="5000"/>
                  </a:srgbClr>
                </a:solidFill>
              </a:rPr>
              <a:t>Normal Access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28601" y="3530751"/>
            <a:ext cx="685799" cy="533400"/>
          </a:xfrm>
          <a:prstGeom prst="rect">
            <a:avLst/>
          </a:prstGeom>
          <a:solidFill>
            <a:srgbClr val="009900"/>
          </a:solidFill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dirty="0">
                <a:solidFill>
                  <a:srgbClr val="000000">
                    <a:lumMod val="95000"/>
                    <a:lumOff val="5000"/>
                  </a:srgbClr>
                </a:solidFill>
              </a:rPr>
              <a:t>Normal Access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914400" y="3530751"/>
            <a:ext cx="685799" cy="533400"/>
          </a:xfrm>
          <a:prstGeom prst="rect">
            <a:avLst/>
          </a:prstGeom>
          <a:solidFill>
            <a:srgbClr val="009900"/>
          </a:solidFill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dirty="0">
                <a:solidFill>
                  <a:srgbClr val="000000">
                    <a:lumMod val="95000"/>
                    <a:lumOff val="5000"/>
                  </a:srgbClr>
                </a:solidFill>
              </a:rPr>
              <a:t>Normal Access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600200" y="3530751"/>
            <a:ext cx="685799" cy="533400"/>
          </a:xfrm>
          <a:prstGeom prst="rect">
            <a:avLst/>
          </a:prstGeom>
          <a:solidFill>
            <a:srgbClr val="009900"/>
          </a:solidFill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dirty="0">
                <a:solidFill>
                  <a:srgbClr val="000000">
                    <a:lumMod val="95000"/>
                    <a:lumOff val="5000"/>
                  </a:srgbClr>
                </a:solidFill>
              </a:rPr>
              <a:t>Normal Access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349952" y="3530751"/>
            <a:ext cx="1748166" cy="533400"/>
          </a:xfrm>
          <a:prstGeom prst="rect">
            <a:avLst/>
          </a:prstGeom>
          <a:solidFill>
            <a:srgbClr val="FF0000"/>
          </a:solidFill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Refresh 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089097" y="3530751"/>
            <a:ext cx="685799" cy="533400"/>
          </a:xfrm>
          <a:prstGeom prst="rect">
            <a:avLst/>
          </a:prstGeom>
          <a:solidFill>
            <a:srgbClr val="009900"/>
          </a:solidFill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dirty="0">
                <a:solidFill>
                  <a:srgbClr val="000000">
                    <a:lumMod val="95000"/>
                    <a:lumOff val="5000"/>
                  </a:srgbClr>
                </a:solidFill>
              </a:rPr>
              <a:t>Normal Access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57200" y="4343400"/>
            <a:ext cx="8229600" cy="25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400" b="0" kern="0" dirty="0">
                <a:solidFill>
                  <a:srgbClr val="000000"/>
                </a:solidFill>
                <a:latin typeface="Calibri" pitchFamily="34" charset="0"/>
                <a:cs typeface="Arial"/>
                <a:sym typeface="Wingdings" panose="05000000000000000000" pitchFamily="2" charset="2"/>
              </a:rPr>
              <a:t>Assume 4GB  DRAM with 2KB pages, organized as 16 banks</a:t>
            </a:r>
          </a:p>
          <a:p>
            <a:r>
              <a:rPr lang="en-US" sz="2400" b="0" kern="0" dirty="0">
                <a:solidFill>
                  <a:srgbClr val="000000"/>
                </a:solidFill>
                <a:latin typeface="Calibri" pitchFamily="34" charset="0"/>
                <a:cs typeface="Arial"/>
                <a:sym typeface="Wingdings" panose="05000000000000000000" pitchFamily="2" charset="2"/>
              </a:rPr>
              <a:t>2M pages total, 128K pages per bank</a:t>
            </a:r>
          </a:p>
          <a:p>
            <a:r>
              <a:rPr lang="en-US" sz="2400" b="0" kern="0" dirty="0">
                <a:solidFill>
                  <a:srgbClr val="000000"/>
                </a:solidFill>
                <a:latin typeface="Calibri" pitchFamily="34" charset="0"/>
                <a:cs typeface="Arial"/>
                <a:sym typeface="Wingdings" panose="05000000000000000000" pitchFamily="2" charset="2"/>
              </a:rPr>
              <a:t>Refreshing a page takes 20ns (ACTIVATE+PRECHARGE)</a:t>
            </a:r>
          </a:p>
          <a:p>
            <a:r>
              <a:rPr lang="en-US" sz="2400" b="0" kern="0" dirty="0">
                <a:solidFill>
                  <a:srgbClr val="000000"/>
                </a:solidFill>
                <a:latin typeface="Calibri" pitchFamily="34" charset="0"/>
                <a:cs typeface="Arial"/>
                <a:sym typeface="Wingdings" panose="05000000000000000000" pitchFamily="2" charset="2"/>
              </a:rPr>
              <a:t>Refreshing all pages in a bank  2.56ms!</a:t>
            </a:r>
          </a:p>
          <a:p>
            <a:r>
              <a:rPr lang="en-US" sz="2400" b="0" kern="0" dirty="0">
                <a:solidFill>
                  <a:srgbClr val="000000"/>
                </a:solidFill>
                <a:latin typeface="Calibri" pitchFamily="34" charset="0"/>
                <a:cs typeface="Arial"/>
                <a:sym typeface="Wingdings" panose="05000000000000000000" pitchFamily="2" charset="2"/>
              </a:rPr>
              <a:t> 2.56/64  = 4%  overhead!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637296" y="3518799"/>
            <a:ext cx="685799" cy="533400"/>
          </a:xfrm>
          <a:prstGeom prst="rect">
            <a:avLst/>
          </a:prstGeom>
          <a:solidFill>
            <a:srgbClr val="009900"/>
          </a:solidFill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dirty="0">
                <a:solidFill>
                  <a:srgbClr val="000000">
                    <a:lumMod val="95000"/>
                    <a:lumOff val="5000"/>
                  </a:srgbClr>
                </a:solidFill>
              </a:rPr>
              <a:t>Normal Access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00942" y="3331884"/>
            <a:ext cx="76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s-IS" sz="3600" dirty="0"/>
              <a:t>… </a:t>
            </a:r>
            <a:endParaRPr lang="en-US" sz="3600" dirty="0"/>
          </a:p>
        </p:txBody>
      </p:sp>
      <p:sp>
        <p:nvSpPr>
          <p:cNvPr id="3" name="Left Brace 2"/>
          <p:cNvSpPr/>
          <p:nvPr/>
        </p:nvSpPr>
        <p:spPr bwMode="auto">
          <a:xfrm rot="16200000">
            <a:off x="5864413" y="3802528"/>
            <a:ext cx="224117" cy="717180"/>
          </a:xfrm>
          <a:prstGeom prst="leftBrace">
            <a:avLst>
              <a:gd name="adj1" fmla="val 32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/>
          <p:cNvSpPr/>
          <p:nvPr/>
        </p:nvSpPr>
        <p:spPr bwMode="auto">
          <a:xfrm rot="16200000">
            <a:off x="7085102" y="3304985"/>
            <a:ext cx="236069" cy="1760078"/>
          </a:xfrm>
          <a:prstGeom prst="leftBrace">
            <a:avLst>
              <a:gd name="adj1" fmla="val 32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483411" y="4228352"/>
            <a:ext cx="106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/>
              <a:t>10 – 30 ns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60973" y="4231342"/>
            <a:ext cx="926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2.56 </a:t>
            </a:r>
            <a:r>
              <a:rPr lang="en-US" sz="1400" dirty="0" err="1">
                <a:solidFill>
                  <a:srgbClr val="FF0000"/>
                </a:solidFill>
              </a:rPr>
              <a:t>ms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28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  <p:bldP spid="56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9" grpId="0" build="p"/>
      <p:bldP spid="11" grpId="0" animBg="1"/>
      <p:bldP spid="2" grpId="0"/>
      <p:bldP spid="3" grpId="0" animBg="1"/>
      <p:bldP spid="18" grpId="0" animBg="1"/>
      <p:bldP spid="4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DRAM Refresh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Burst refresh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: All rows refreshed immediately after one another</a:t>
            </a:r>
          </a:p>
          <a:p>
            <a:pPr marL="344487" lvl="1" indent="0"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-- Implications on performance?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-- DRAM bank unavailable while being refreshed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-- Long pause times: If we refresh all rows in burst, every 64ms the DRAM will be unavailable until refresh ends</a:t>
            </a: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Distributed refresh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: Each row refreshed at a different time, at regular intervals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A645B1C-C788-AA4D-91FE-9EB8104551BA}" type="slidenum">
              <a:rPr lang="en-US">
                <a:latin typeface="Garamond" charset="0"/>
              </a:rPr>
              <a:pPr eaLnBrk="1" hangingPunct="1"/>
              <a:t>37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5773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DRAM Refresh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Distributed refresh eliminates long pause times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How else we can reduce the effect of refresh on performance?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Can we reduce the number of refreshes?</a:t>
            </a: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3F8C9E9-0F30-A141-856C-7F10CC37DF74}" type="slidenum">
              <a:rPr lang="en-US">
                <a:latin typeface="Garamond" charset="0"/>
              </a:rPr>
              <a:pPr eaLnBrk="1" hangingPunct="1"/>
              <a:t>38</a:t>
            </a:fld>
            <a:endParaRPr lang="en-US">
              <a:latin typeface="Garamond" charset="0"/>
            </a:endParaRPr>
          </a:p>
        </p:txBody>
      </p:sp>
      <p:pic>
        <p:nvPicPr>
          <p:cNvPr id="593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336675"/>
            <a:ext cx="757237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102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DRAM Controller</a:t>
            </a: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Purpose and functions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Ensure </a:t>
            </a:r>
            <a:r>
              <a:rPr lang="en-US" dirty="0">
                <a:solidFill>
                  <a:srgbClr val="0033CC"/>
                </a:solidFill>
                <a:latin typeface="Tahoma" charset="0"/>
                <a:ea typeface="ＭＳ Ｐゴシック" charset="0"/>
              </a:rPr>
              <a:t>correct functioning </a:t>
            </a:r>
            <a:r>
              <a:rPr lang="en-US" dirty="0">
                <a:latin typeface="Tahoma" charset="0"/>
                <a:ea typeface="ＭＳ Ｐゴシック" charset="0"/>
              </a:rPr>
              <a:t>of DRAM (refresh)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Service DRAM requests while obeying timing constraints of DRAM chips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</a:rPr>
              <a:t>Constraints: resource conflicts (bank, bus, channel), minimum write-to-read delays</a:t>
            </a:r>
          </a:p>
          <a:p>
            <a:pPr lvl="2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Translate requests to DRAM command sequences</a:t>
            </a:r>
          </a:p>
          <a:p>
            <a:pPr lvl="1"/>
            <a:endParaRPr lang="en-US" dirty="0">
              <a:solidFill>
                <a:srgbClr val="0033CC"/>
              </a:solidFill>
              <a:latin typeface="Tahoma" charset="0"/>
              <a:ea typeface="ＭＳ Ｐゴシック" charset="0"/>
            </a:endParaRPr>
          </a:p>
          <a:p>
            <a:pPr lvl="1"/>
            <a:r>
              <a:rPr lang="en-US" dirty="0">
                <a:solidFill>
                  <a:srgbClr val="0033CC"/>
                </a:solidFill>
                <a:latin typeface="Tahoma" charset="0"/>
                <a:ea typeface="ＭＳ Ｐゴシック" charset="0"/>
              </a:rPr>
              <a:t>Buffer and schedule </a:t>
            </a:r>
            <a:r>
              <a:rPr lang="en-US" dirty="0">
                <a:latin typeface="Tahoma" charset="0"/>
                <a:ea typeface="ＭＳ Ｐゴシック" charset="0"/>
              </a:rPr>
              <a:t>requests to improve </a:t>
            </a:r>
            <a:r>
              <a:rPr lang="en-US" dirty="0">
                <a:solidFill>
                  <a:srgbClr val="0033CC"/>
                </a:solidFill>
                <a:latin typeface="Tahoma" charset="0"/>
                <a:ea typeface="ＭＳ Ｐゴシック" charset="0"/>
              </a:rPr>
              <a:t>performance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</a:rPr>
              <a:t>Reordering and row-buffer management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Manage power consumption and thermals in DRAM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</a:rPr>
              <a:t>Turn on/off DRAM chips, manage power modes</a:t>
            </a:r>
          </a:p>
          <a:p>
            <a:pPr lvl="2"/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9E359D1-2689-3040-937F-3C9D04285028}" type="slidenum">
              <a:rPr lang="en-US">
                <a:latin typeface="Garamond" charset="0"/>
              </a:rPr>
              <a:pPr eaLnBrk="1" hangingPunct="1"/>
              <a:t>39</a:t>
            </a:fld>
            <a:endParaRPr lang="en-US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8731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696200" cy="1143000"/>
          </a:xfrm>
        </p:spPr>
        <p:txBody>
          <a:bodyPr/>
          <a:lstStyle/>
          <a:p>
            <a:r>
              <a:rPr lang="en-US" dirty="0"/>
              <a:t>Memory Hierarchy in </a:t>
            </a:r>
            <a:r>
              <a:rPr lang="en-US" dirty="0" err="1"/>
              <a:t>Multicore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477000"/>
            <a:ext cx="2133600" cy="244475"/>
          </a:xfrm>
        </p:spPr>
        <p:txBody>
          <a:bodyPr/>
          <a:lstStyle/>
          <a:p>
            <a:fld id="{29F2697B-E0F8-4B67-B9E5-0D856E481876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2209800" y="1676400"/>
            <a:ext cx="4038600" cy="3719062"/>
            <a:chOff x="1524000" y="2286000"/>
            <a:chExt cx="2795588" cy="2489741"/>
          </a:xfrm>
        </p:grpSpPr>
        <p:sp>
          <p:nvSpPr>
            <p:cNvPr id="38" name="Rectangle 4"/>
            <p:cNvSpPr>
              <a:spLocks noChangeArrowheads="1"/>
            </p:cNvSpPr>
            <p:nvPr/>
          </p:nvSpPr>
          <p:spPr bwMode="auto">
            <a:xfrm>
              <a:off x="1524000" y="2286000"/>
              <a:ext cx="2795588" cy="2295558"/>
            </a:xfrm>
            <a:prstGeom prst="rect">
              <a:avLst/>
            </a:prstGeom>
            <a:solidFill>
              <a:srgbClr val="CCFF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" name="Group 5"/>
            <p:cNvGrpSpPr>
              <a:grpSpLocks/>
            </p:cNvGrpSpPr>
            <p:nvPr/>
          </p:nvGrpSpPr>
          <p:grpSpPr bwMode="auto">
            <a:xfrm>
              <a:off x="1698626" y="2640013"/>
              <a:ext cx="2462561" cy="1430528"/>
              <a:chOff x="1632" y="1773"/>
              <a:chExt cx="1352" cy="762"/>
            </a:xfrm>
          </p:grpSpPr>
          <p:sp>
            <p:nvSpPr>
              <p:cNvPr id="53" name="Rectangle 6"/>
              <p:cNvSpPr>
                <a:spLocks noChangeArrowheads="1"/>
              </p:cNvSpPr>
              <p:nvPr/>
            </p:nvSpPr>
            <p:spPr bwMode="auto">
              <a:xfrm>
                <a:off x="1632" y="2304"/>
                <a:ext cx="1352" cy="231"/>
              </a:xfrm>
              <a:prstGeom prst="rect">
                <a:avLst/>
              </a:prstGeom>
              <a:solidFill>
                <a:srgbClr val="CCFF66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b="0">
                    <a:latin typeface="Times New Roman" pitchFamily="18" charset="0"/>
                  </a:rPr>
                  <a:t>L2-Cache</a:t>
                </a:r>
              </a:p>
            </p:txBody>
          </p:sp>
          <p:sp>
            <p:nvSpPr>
              <p:cNvPr id="54" name="Rectangle 7"/>
              <p:cNvSpPr>
                <a:spLocks noChangeArrowheads="1"/>
              </p:cNvSpPr>
              <p:nvPr/>
            </p:nvSpPr>
            <p:spPr bwMode="auto">
              <a:xfrm>
                <a:off x="1660" y="1773"/>
                <a:ext cx="240" cy="144"/>
              </a:xfrm>
              <a:prstGeom prst="rect">
                <a:avLst/>
              </a:prstGeom>
              <a:solidFill>
                <a:srgbClr val="FFD685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sz="2000" b="0">
                    <a:latin typeface="Times New Roman" pitchFamily="18" charset="0"/>
                  </a:rPr>
                  <a:t>C0</a:t>
                </a:r>
              </a:p>
            </p:txBody>
          </p:sp>
          <p:sp>
            <p:nvSpPr>
              <p:cNvPr id="55" name="Rectangle 8"/>
              <p:cNvSpPr>
                <a:spLocks noChangeArrowheads="1"/>
              </p:cNvSpPr>
              <p:nvPr/>
            </p:nvSpPr>
            <p:spPr bwMode="auto">
              <a:xfrm>
                <a:off x="1996" y="1773"/>
                <a:ext cx="240" cy="144"/>
              </a:xfrm>
              <a:prstGeom prst="rect">
                <a:avLst/>
              </a:prstGeom>
              <a:solidFill>
                <a:srgbClr val="FFD685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sz="2000" b="0" dirty="0">
                    <a:latin typeface="Times New Roman" pitchFamily="18" charset="0"/>
                  </a:rPr>
                  <a:t>C1</a:t>
                </a:r>
              </a:p>
            </p:txBody>
          </p:sp>
          <p:sp>
            <p:nvSpPr>
              <p:cNvPr id="56" name="Rectangle 9"/>
              <p:cNvSpPr>
                <a:spLocks noChangeArrowheads="1"/>
              </p:cNvSpPr>
              <p:nvPr/>
            </p:nvSpPr>
            <p:spPr bwMode="auto">
              <a:xfrm>
                <a:off x="1659" y="2016"/>
                <a:ext cx="240" cy="144"/>
              </a:xfrm>
              <a:prstGeom prst="rect">
                <a:avLst/>
              </a:prstGeom>
              <a:solidFill>
                <a:srgbClr val="00FFCC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b="0">
                    <a:latin typeface="Times New Roman" pitchFamily="18" charset="0"/>
                  </a:rPr>
                  <a:t>L1$</a:t>
                </a:r>
              </a:p>
            </p:txBody>
          </p:sp>
          <p:sp>
            <p:nvSpPr>
              <p:cNvPr id="57" name="Rectangle 10"/>
              <p:cNvSpPr>
                <a:spLocks noChangeArrowheads="1"/>
              </p:cNvSpPr>
              <p:nvPr/>
            </p:nvSpPr>
            <p:spPr bwMode="auto">
              <a:xfrm>
                <a:off x="1995" y="2016"/>
                <a:ext cx="240" cy="144"/>
              </a:xfrm>
              <a:prstGeom prst="rect">
                <a:avLst/>
              </a:prstGeom>
              <a:solidFill>
                <a:srgbClr val="00FFCC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b="0">
                    <a:latin typeface="Times New Roman" pitchFamily="18" charset="0"/>
                  </a:rPr>
                  <a:t>L1$</a:t>
                </a:r>
              </a:p>
            </p:txBody>
          </p:sp>
          <p:cxnSp>
            <p:nvCxnSpPr>
              <p:cNvPr id="58" name="AutoShape 11"/>
              <p:cNvCxnSpPr>
                <a:cxnSpLocks noChangeShapeType="1"/>
                <a:stCxn id="54" idx="2"/>
                <a:endCxn id="56" idx="0"/>
              </p:cNvCxnSpPr>
              <p:nvPr/>
            </p:nvCxnSpPr>
            <p:spPr bwMode="auto">
              <a:xfrm flipH="1">
                <a:off x="1779" y="1917"/>
                <a:ext cx="1" cy="99"/>
              </a:xfrm>
              <a:prstGeom prst="straightConnector1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9" name="AutoShape 12"/>
              <p:cNvCxnSpPr>
                <a:cxnSpLocks noChangeShapeType="1"/>
                <a:stCxn id="55" idx="2"/>
                <a:endCxn id="57" idx="0"/>
              </p:cNvCxnSpPr>
              <p:nvPr/>
            </p:nvCxnSpPr>
            <p:spPr bwMode="auto">
              <a:xfrm flipH="1">
                <a:off x="2115" y="1917"/>
                <a:ext cx="1" cy="99"/>
              </a:xfrm>
              <a:prstGeom prst="straightConnector1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</p:cxnSp>
          <p:sp>
            <p:nvSpPr>
              <p:cNvPr id="60" name="Line 13"/>
              <p:cNvSpPr>
                <a:spLocks noChangeShapeType="1"/>
              </p:cNvSpPr>
              <p:nvPr/>
            </p:nvSpPr>
            <p:spPr bwMode="auto">
              <a:xfrm>
                <a:off x="1776" y="2160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1" name="Line 14"/>
              <p:cNvSpPr>
                <a:spLocks noChangeShapeType="1"/>
              </p:cNvSpPr>
              <p:nvPr/>
            </p:nvSpPr>
            <p:spPr bwMode="auto">
              <a:xfrm>
                <a:off x="2112" y="2160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40" name="Group 15"/>
            <p:cNvGrpSpPr>
              <a:grpSpLocks/>
            </p:cNvGrpSpPr>
            <p:nvPr/>
          </p:nvGrpSpPr>
          <p:grpSpPr bwMode="auto">
            <a:xfrm>
              <a:off x="3095521" y="2646362"/>
              <a:ext cx="1049443" cy="995698"/>
              <a:chOff x="1659" y="1773"/>
              <a:chExt cx="577" cy="531"/>
            </a:xfrm>
          </p:grpSpPr>
          <p:sp>
            <p:nvSpPr>
              <p:cNvPr id="45" name="Rectangle 17"/>
              <p:cNvSpPr>
                <a:spLocks noChangeArrowheads="1"/>
              </p:cNvSpPr>
              <p:nvPr/>
            </p:nvSpPr>
            <p:spPr bwMode="auto">
              <a:xfrm>
                <a:off x="1660" y="1773"/>
                <a:ext cx="240" cy="144"/>
              </a:xfrm>
              <a:prstGeom prst="rect">
                <a:avLst/>
              </a:prstGeom>
              <a:solidFill>
                <a:srgbClr val="FFD685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sz="2000" b="0" dirty="0">
                    <a:latin typeface="Times New Roman" pitchFamily="18" charset="0"/>
                  </a:rPr>
                  <a:t>C2</a:t>
                </a:r>
              </a:p>
            </p:txBody>
          </p:sp>
          <p:sp>
            <p:nvSpPr>
              <p:cNvPr id="46" name="Rectangle 18"/>
              <p:cNvSpPr>
                <a:spLocks noChangeArrowheads="1"/>
              </p:cNvSpPr>
              <p:nvPr/>
            </p:nvSpPr>
            <p:spPr bwMode="auto">
              <a:xfrm>
                <a:off x="1996" y="1773"/>
                <a:ext cx="240" cy="144"/>
              </a:xfrm>
              <a:prstGeom prst="rect">
                <a:avLst/>
              </a:prstGeom>
              <a:solidFill>
                <a:srgbClr val="FFD685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sz="2000" b="0" dirty="0">
                    <a:latin typeface="Times New Roman" pitchFamily="18" charset="0"/>
                  </a:rPr>
                  <a:t>C3</a:t>
                </a:r>
              </a:p>
            </p:txBody>
          </p:sp>
          <p:sp>
            <p:nvSpPr>
              <p:cNvPr id="47" name="Rectangle 19"/>
              <p:cNvSpPr>
                <a:spLocks noChangeArrowheads="1"/>
              </p:cNvSpPr>
              <p:nvPr/>
            </p:nvSpPr>
            <p:spPr bwMode="auto">
              <a:xfrm>
                <a:off x="1659" y="2016"/>
                <a:ext cx="240" cy="144"/>
              </a:xfrm>
              <a:prstGeom prst="rect">
                <a:avLst/>
              </a:prstGeom>
              <a:solidFill>
                <a:srgbClr val="00FFCC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b="0">
                    <a:latin typeface="Times New Roman" pitchFamily="18" charset="0"/>
                  </a:rPr>
                  <a:t>L1$</a:t>
                </a:r>
              </a:p>
            </p:txBody>
          </p:sp>
          <p:sp>
            <p:nvSpPr>
              <p:cNvPr id="48" name="Rectangle 20"/>
              <p:cNvSpPr>
                <a:spLocks noChangeArrowheads="1"/>
              </p:cNvSpPr>
              <p:nvPr/>
            </p:nvSpPr>
            <p:spPr bwMode="auto">
              <a:xfrm>
                <a:off x="1995" y="2016"/>
                <a:ext cx="240" cy="144"/>
              </a:xfrm>
              <a:prstGeom prst="rect">
                <a:avLst/>
              </a:prstGeom>
              <a:solidFill>
                <a:srgbClr val="00FFCC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b="0">
                    <a:latin typeface="Times New Roman" pitchFamily="18" charset="0"/>
                  </a:rPr>
                  <a:t>L1$</a:t>
                </a:r>
              </a:p>
            </p:txBody>
          </p:sp>
          <p:cxnSp>
            <p:nvCxnSpPr>
              <p:cNvPr id="49" name="AutoShape 21"/>
              <p:cNvCxnSpPr>
                <a:cxnSpLocks noChangeShapeType="1"/>
                <a:stCxn id="45" idx="2"/>
                <a:endCxn id="47" idx="0"/>
              </p:cNvCxnSpPr>
              <p:nvPr/>
            </p:nvCxnSpPr>
            <p:spPr bwMode="auto">
              <a:xfrm flipH="1">
                <a:off x="1779" y="1917"/>
                <a:ext cx="1" cy="99"/>
              </a:xfrm>
              <a:prstGeom prst="straightConnector1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" name="AutoShape 22"/>
              <p:cNvCxnSpPr>
                <a:cxnSpLocks noChangeShapeType="1"/>
                <a:stCxn id="46" idx="2"/>
                <a:endCxn id="48" idx="0"/>
              </p:cNvCxnSpPr>
              <p:nvPr/>
            </p:nvCxnSpPr>
            <p:spPr bwMode="auto">
              <a:xfrm flipH="1">
                <a:off x="2115" y="1917"/>
                <a:ext cx="1" cy="99"/>
              </a:xfrm>
              <a:prstGeom prst="straightConnector1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</p:cxnSp>
          <p:sp>
            <p:nvSpPr>
              <p:cNvPr id="51" name="Line 23"/>
              <p:cNvSpPr>
                <a:spLocks noChangeShapeType="1"/>
              </p:cNvSpPr>
              <p:nvPr/>
            </p:nvSpPr>
            <p:spPr bwMode="auto">
              <a:xfrm>
                <a:off x="1776" y="2160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2" name="Line 24"/>
              <p:cNvSpPr>
                <a:spLocks noChangeShapeType="1"/>
              </p:cNvSpPr>
              <p:nvPr/>
            </p:nvSpPr>
            <p:spPr bwMode="auto">
              <a:xfrm>
                <a:off x="2112" y="2160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42" name="Line 47"/>
            <p:cNvSpPr>
              <a:spLocks noChangeShapeType="1"/>
            </p:cNvSpPr>
            <p:nvPr/>
          </p:nvSpPr>
          <p:spPr bwMode="auto">
            <a:xfrm>
              <a:off x="2895421" y="4061567"/>
              <a:ext cx="0" cy="714174"/>
            </a:xfrm>
            <a:prstGeom prst="line">
              <a:avLst/>
            </a:prstGeom>
            <a:noFill/>
            <a:ln w="28575" cap="sq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0" name="Rectangle 6"/>
          <p:cNvSpPr>
            <a:spLocks noChangeArrowheads="1"/>
          </p:cNvSpPr>
          <p:nvPr/>
        </p:nvSpPr>
        <p:spPr bwMode="auto">
          <a:xfrm>
            <a:off x="2462302" y="4495800"/>
            <a:ext cx="3557498" cy="381000"/>
          </a:xfrm>
          <a:prstGeom prst="rect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0" dirty="0">
                <a:latin typeface="Times New Roman" pitchFamily="18" charset="0"/>
              </a:rPr>
              <a:t>Memory Controller</a:t>
            </a:r>
          </a:p>
        </p:txBody>
      </p:sp>
      <p:sp>
        <p:nvSpPr>
          <p:cNvPr id="62" name="Rectangle 52"/>
          <p:cNvSpPr>
            <a:spLocks noChangeArrowheads="1"/>
          </p:cNvSpPr>
          <p:nvPr/>
        </p:nvSpPr>
        <p:spPr bwMode="auto">
          <a:xfrm>
            <a:off x="2286000" y="5334000"/>
            <a:ext cx="3962400" cy="900112"/>
          </a:xfrm>
          <a:prstGeom prst="rect">
            <a:avLst/>
          </a:prstGeom>
          <a:solidFill>
            <a:srgbClr val="FF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400" b="0">
                <a:latin typeface="Times New Roman" pitchFamily="18" charset="0"/>
              </a:rPr>
              <a:t>Memory</a:t>
            </a:r>
          </a:p>
        </p:txBody>
      </p:sp>
      <p:sp>
        <p:nvSpPr>
          <p:cNvPr id="71" name="Rounded Rectangular Callout 70"/>
          <p:cNvSpPr/>
          <p:nvPr/>
        </p:nvSpPr>
        <p:spPr bwMode="auto">
          <a:xfrm>
            <a:off x="6705600" y="2667000"/>
            <a:ext cx="2209800" cy="533400"/>
          </a:xfrm>
          <a:prstGeom prst="wedgeRoundRectCallout">
            <a:avLst>
              <a:gd name="adj1" fmla="val -80968"/>
              <a:gd name="adj2" fmla="val 20076"/>
              <a:gd name="adj3" fmla="val 16667"/>
            </a:avLst>
          </a:prstGeom>
          <a:solidFill>
            <a:srgbClr val="00FFFF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1 – 2 Cycles</a:t>
            </a:r>
          </a:p>
        </p:txBody>
      </p:sp>
      <p:sp>
        <p:nvSpPr>
          <p:cNvPr id="72" name="Rounded Rectangular Callout 71"/>
          <p:cNvSpPr/>
          <p:nvPr/>
        </p:nvSpPr>
        <p:spPr bwMode="auto">
          <a:xfrm>
            <a:off x="6629400" y="5486400"/>
            <a:ext cx="2209800" cy="533400"/>
          </a:xfrm>
          <a:prstGeom prst="wedgeRoundRectCallout">
            <a:avLst>
              <a:gd name="adj1" fmla="val -80292"/>
              <a:gd name="adj2" fmla="val -16288"/>
              <a:gd name="adj3" fmla="val 16667"/>
            </a:avLst>
          </a:prstGeom>
          <a:solidFill>
            <a:srgbClr val="FFB66D">
              <a:alpha val="9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100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– 300 cycles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3" name="Rounded Rectangular Callout 72"/>
          <p:cNvSpPr/>
          <p:nvPr/>
        </p:nvSpPr>
        <p:spPr bwMode="auto">
          <a:xfrm>
            <a:off x="6705600" y="3733800"/>
            <a:ext cx="2209800" cy="533400"/>
          </a:xfrm>
          <a:prstGeom prst="wedgeRoundRectCallout">
            <a:avLst>
              <a:gd name="adj1" fmla="val -80873"/>
              <a:gd name="adj2" fmla="val -378"/>
              <a:gd name="adj3" fmla="val 16667"/>
            </a:avLst>
          </a:prstGeom>
          <a:solidFill>
            <a:srgbClr val="92D05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10</a:t>
            </a: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– 15 cycles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2438400"/>
            <a:ext cx="4981575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98437"/>
            <a:ext cx="8229600" cy="792163"/>
          </a:xfrm>
        </p:spPr>
        <p:txBody>
          <a:bodyPr/>
          <a:lstStyle/>
          <a:p>
            <a:pPr eaLnBrk="1" hangingPunct="1"/>
            <a:r>
              <a:rPr lang="en-US" dirty="0">
                <a:latin typeface="Comic Sans MS" pitchFamily="66" charset="0"/>
              </a:rPr>
              <a:t>DRAM Memory Controller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417637"/>
            <a:ext cx="8686800" cy="4906963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1"/>
                </a:solidFill>
                <a:latin typeface="Calibri" pitchFamily="34" charset="0"/>
                <a:sym typeface="Wingdings" panose="05000000000000000000" pitchFamily="2" charset="2"/>
              </a:rPr>
              <a:t>Frontend </a:t>
            </a:r>
          </a:p>
          <a:p>
            <a:pPr lvl="1"/>
            <a:r>
              <a:rPr lang="en-US" dirty="0">
                <a:latin typeface="Calibri" pitchFamily="34" charset="0"/>
                <a:sym typeface="Wingdings" panose="05000000000000000000" pitchFamily="2" charset="2"/>
              </a:rPr>
              <a:t>Request/Response Buffers</a:t>
            </a:r>
          </a:p>
          <a:p>
            <a:pPr lvl="1"/>
            <a:r>
              <a:rPr lang="en-US" dirty="0">
                <a:latin typeface="Calibri" pitchFamily="34" charset="0"/>
                <a:sym typeface="Wingdings" panose="05000000000000000000" pitchFamily="2" charset="2"/>
              </a:rPr>
              <a:t>Memory mapping</a:t>
            </a:r>
          </a:p>
          <a:p>
            <a:pPr lvl="1"/>
            <a:r>
              <a:rPr lang="en-US" dirty="0">
                <a:latin typeface="Calibri" pitchFamily="34" charset="0"/>
                <a:sym typeface="Wingdings" panose="05000000000000000000" pitchFamily="2" charset="2"/>
              </a:rPr>
              <a:t>Arbiter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sym typeface="Wingdings" panose="05000000000000000000" pitchFamily="2" charset="2"/>
              </a:rPr>
              <a:t>Controller Backend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sym typeface="Wingdings" panose="05000000000000000000" pitchFamily="2" charset="2"/>
              </a:rPr>
              <a:t>Command Generator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sym typeface="Wingdings" panose="05000000000000000000" pitchFamily="2" charset="2"/>
              </a:rPr>
              <a:t>Timing to be obeyed </a:t>
            </a:r>
          </a:p>
          <a:p>
            <a:pPr lvl="1"/>
            <a:endParaRPr lang="en-US" sz="2000" dirty="0">
              <a:latin typeface="Calibri" pitchFamily="34" charset="0"/>
              <a:sym typeface="Wingdings" panose="05000000000000000000" pitchFamily="2" charset="2"/>
            </a:endParaRPr>
          </a:p>
          <a:p>
            <a:pPr lvl="1"/>
            <a:endParaRPr lang="en-US" sz="2000" dirty="0">
              <a:solidFill>
                <a:schemeClr val="tx1"/>
              </a:solidFill>
              <a:latin typeface="Calibri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760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98437"/>
            <a:ext cx="8229600" cy="792163"/>
          </a:xfrm>
        </p:spPr>
        <p:txBody>
          <a:bodyPr/>
          <a:lstStyle/>
          <a:p>
            <a:pPr eaLnBrk="1" hangingPunct="1"/>
            <a:r>
              <a:rPr lang="en-US" dirty="0">
                <a:latin typeface="Comic Sans MS" pitchFamily="66" charset="0"/>
              </a:rPr>
              <a:t>DRAM Parameters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622" t="5760" r="14397" b="6785"/>
          <a:stretch/>
        </p:blipFill>
        <p:spPr>
          <a:xfrm>
            <a:off x="1365624" y="1428376"/>
            <a:ext cx="6559176" cy="535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66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98437"/>
            <a:ext cx="8229600" cy="792163"/>
          </a:xfrm>
        </p:spPr>
        <p:txBody>
          <a:bodyPr/>
          <a:lstStyle/>
          <a:p>
            <a:pPr eaLnBrk="1" hangingPunct="1"/>
            <a:r>
              <a:rPr lang="en-US" dirty="0">
                <a:latin typeface="Comic Sans MS" pitchFamily="66" charset="0"/>
              </a:rPr>
              <a:t>DRAM Command Summary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45919"/>
            <a:ext cx="8062913" cy="5612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262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Memory Access Scheduling: Motivation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8" y="1371600"/>
            <a:ext cx="8192644" cy="2476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6" y="3962400"/>
            <a:ext cx="8135486" cy="261021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762000" y="4953000"/>
            <a:ext cx="457200" cy="1524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762000" y="5608320"/>
            <a:ext cx="457200" cy="1524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62000" y="6094496"/>
            <a:ext cx="457200" cy="1524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62000" y="5105400"/>
            <a:ext cx="457200" cy="1524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62000" y="5943600"/>
            <a:ext cx="457200" cy="1524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764990" y="5290672"/>
            <a:ext cx="457200" cy="1524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47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Memory State Diagram &amp; Resource Usage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714625"/>
            <a:ext cx="446722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24000"/>
            <a:ext cx="43434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2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Memory Access Scheduling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876800"/>
          </a:xfrm>
        </p:spPr>
        <p:txBody>
          <a:bodyPr/>
          <a:lstStyle/>
          <a:p>
            <a:pPr eaLnBrk="1" hangingPunct="1"/>
            <a:r>
              <a:rPr lang="en-US" dirty="0"/>
              <a:t>A row-conflict memory access takes significantly longer than a row-hit access</a:t>
            </a:r>
          </a:p>
          <a:p>
            <a:pPr eaLnBrk="1" hangingPunct="1"/>
            <a:r>
              <a:rPr lang="en-US" dirty="0"/>
              <a:t>Current controllers take advantage of the row buffer</a:t>
            </a:r>
            <a:endParaRPr lang="en-US" sz="1600" dirty="0"/>
          </a:p>
          <a:p>
            <a:pPr eaLnBrk="1" hangingPunct="1"/>
            <a:r>
              <a:rPr lang="en-US" dirty="0"/>
              <a:t>Commonly used scheduling policy (FR-FCFS) </a:t>
            </a:r>
            <a:r>
              <a:rPr lang="en-US" sz="2400" dirty="0"/>
              <a:t>[</a:t>
            </a:r>
            <a:r>
              <a:rPr lang="en-US" sz="2400" dirty="0" err="1"/>
              <a:t>Rixner</a:t>
            </a:r>
            <a:r>
              <a:rPr lang="en-US" sz="2400" dirty="0"/>
              <a:t>, ISCA’00]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dirty="0">
                <a:solidFill>
                  <a:srgbClr val="003399"/>
                </a:solidFill>
              </a:rPr>
              <a:t>(1) Row-hit (column) first:</a:t>
            </a:r>
            <a:r>
              <a:rPr lang="en-US" dirty="0"/>
              <a:t> Service row-hit memory accesses first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dirty="0">
                <a:solidFill>
                  <a:srgbClr val="003399"/>
                </a:solidFill>
              </a:rPr>
              <a:t>(2) Oldest-first:</a:t>
            </a:r>
            <a:r>
              <a:rPr lang="en-US" dirty="0"/>
              <a:t> Then service older accesses first</a:t>
            </a:r>
          </a:p>
          <a:p>
            <a:pPr eaLnBrk="1" hangingPunct="1"/>
            <a:r>
              <a:rPr lang="en-US" dirty="0"/>
              <a:t>This scheduling policy aims to maximize DRAM throughput</a:t>
            </a:r>
          </a:p>
        </p:txBody>
      </p:sp>
      <p:sp>
        <p:nvSpPr>
          <p:cNvPr id="1126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0000" y="6324600"/>
            <a:ext cx="1524000" cy="244475"/>
          </a:xfrm>
          <a:noFill/>
        </p:spPr>
        <p:txBody>
          <a:bodyPr/>
          <a:lstStyle/>
          <a:p>
            <a:fld id="{3E334E92-5B0F-4691-9496-DAEF20FB2E13}" type="slidenum">
              <a:rPr lang="en-US" altLang="en-US"/>
              <a:pPr/>
              <a:t>45</a:t>
            </a:fld>
            <a:endParaRPr lang="en-US" altLang="en-US" dirty="0"/>
          </a:p>
        </p:txBody>
      </p:sp>
      <p:sp>
        <p:nvSpPr>
          <p:cNvPr id="5" name="Horizontal Scroll 4"/>
          <p:cNvSpPr/>
          <p:nvPr/>
        </p:nvSpPr>
        <p:spPr bwMode="auto">
          <a:xfrm>
            <a:off x="76200" y="6400800"/>
            <a:ext cx="3733800" cy="457200"/>
          </a:xfrm>
          <a:prstGeom prst="horizontalScroll">
            <a:avLst/>
          </a:prstGeom>
          <a:solidFill>
            <a:srgbClr val="A2D668">
              <a:alpha val="9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Slide Source: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r>
              <a:rPr lang="en-US" dirty="0"/>
              <a:t>, CMU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Memory Access Scheduler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69" y="2280868"/>
            <a:ext cx="7853642" cy="4577131"/>
          </a:xfrm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310341"/>
            <a:ext cx="8382000" cy="990600"/>
          </a:xfrm>
          <a:prstGeom prst="rect">
            <a:avLst/>
          </a:prstGeom>
          <a:solidFill>
            <a:srgbClr val="FFD3A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dirty="0"/>
              <a:t>Selects one or more operations (</a:t>
            </a:r>
            <a:r>
              <a:rPr lang="en-US" dirty="0" err="1"/>
              <a:t>Precharge</a:t>
            </a:r>
            <a:r>
              <a:rPr lang="en-US" dirty="0"/>
              <a:t>, Activate, or Column Access) each cycle</a:t>
            </a:r>
          </a:p>
        </p:txBody>
      </p:sp>
    </p:spTree>
    <p:extLst>
      <p:ext uri="{BB962C8B-B14F-4D97-AF65-F5344CB8AC3E}">
        <p14:creationId xmlns:p14="http://schemas.microsoft.com/office/powerpoint/2010/main" val="120170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964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 flipH="1">
            <a:off x="6738471" y="747059"/>
            <a:ext cx="1792941" cy="1494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4362824" y="1688353"/>
            <a:ext cx="56776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H="1">
            <a:off x="7667813" y="1688353"/>
            <a:ext cx="923363" cy="29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H="1">
            <a:off x="6804213" y="1900517"/>
            <a:ext cx="923363" cy="29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H="1" flipV="1">
            <a:off x="9030449" y="2590799"/>
            <a:ext cx="8963" cy="83072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9009532" y="3526118"/>
            <a:ext cx="14939" cy="67235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87978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FRFCFS </a:t>
            </a:r>
            <a:r>
              <a:rPr lang="en-US" dirty="0"/>
              <a:t>Scheduling</a:t>
            </a:r>
          </a:p>
        </p:txBody>
      </p:sp>
      <p:sp>
        <p:nvSpPr>
          <p:cNvPr id="1638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96200" y="6324600"/>
            <a:ext cx="1447800" cy="244475"/>
          </a:xfrm>
          <a:noFill/>
        </p:spPr>
        <p:txBody>
          <a:bodyPr/>
          <a:lstStyle/>
          <a:p>
            <a:fld id="{57237AB4-9FB8-4110-878C-28E9BA61FC1E}" type="slidenum">
              <a:rPr lang="en-US" altLang="en-US">
                <a:solidFill>
                  <a:srgbClr val="000000"/>
                </a:solidFill>
              </a:rPr>
              <a:pPr/>
              <a:t>48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6388" name="Rectangle 3"/>
          <p:cNvSpPr>
            <a:spLocks noChangeArrowheads="1"/>
          </p:cNvSpPr>
          <p:nvPr/>
        </p:nvSpPr>
        <p:spPr bwMode="auto">
          <a:xfrm>
            <a:off x="5319713" y="1506538"/>
            <a:ext cx="1612900" cy="2246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>
            <a:off x="5319713" y="1795463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>
            <a:off x="5319713" y="2082800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391" name="Line 6"/>
          <p:cNvSpPr>
            <a:spLocks noChangeShapeType="1"/>
          </p:cNvSpPr>
          <p:nvPr/>
        </p:nvSpPr>
        <p:spPr bwMode="auto">
          <a:xfrm>
            <a:off x="5319713" y="2371725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392" name="Line 7"/>
          <p:cNvSpPr>
            <a:spLocks noChangeShapeType="1"/>
          </p:cNvSpPr>
          <p:nvPr/>
        </p:nvSpPr>
        <p:spPr bwMode="auto">
          <a:xfrm>
            <a:off x="5319713" y="2659063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393" name="Line 8"/>
          <p:cNvSpPr>
            <a:spLocks noChangeShapeType="1"/>
          </p:cNvSpPr>
          <p:nvPr/>
        </p:nvSpPr>
        <p:spPr bwMode="auto">
          <a:xfrm>
            <a:off x="5319713" y="2946400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394" name="Line 9"/>
          <p:cNvSpPr>
            <a:spLocks noChangeShapeType="1"/>
          </p:cNvSpPr>
          <p:nvPr/>
        </p:nvSpPr>
        <p:spPr bwMode="auto">
          <a:xfrm>
            <a:off x="5319713" y="3235325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395" name="Rectangle 10"/>
          <p:cNvSpPr>
            <a:spLocks noChangeArrowheads="1"/>
          </p:cNvSpPr>
          <p:nvPr/>
        </p:nvSpPr>
        <p:spPr bwMode="auto">
          <a:xfrm>
            <a:off x="5319713" y="4329113"/>
            <a:ext cx="1612900" cy="28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6126163" y="3752850"/>
            <a:ext cx="0" cy="5762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397" name="Text Box 12"/>
          <p:cNvSpPr txBox="1">
            <a:spLocks noChangeArrowheads="1"/>
          </p:cNvSpPr>
          <p:nvPr/>
        </p:nvSpPr>
        <p:spPr bwMode="auto">
          <a:xfrm>
            <a:off x="6886575" y="4271963"/>
            <a:ext cx="1314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CC0000"/>
                </a:solidFill>
              </a:rPr>
              <a:t>Row Buffer</a:t>
            </a:r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4397375" y="1506538"/>
            <a:ext cx="461963" cy="2246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399" name="Text Box 15"/>
          <p:cNvSpPr txBox="1">
            <a:spLocks noChangeArrowheads="1"/>
          </p:cNvSpPr>
          <p:nvPr/>
        </p:nvSpPr>
        <p:spPr bwMode="auto">
          <a:xfrm rot="-5400000">
            <a:off x="3853657" y="2459831"/>
            <a:ext cx="153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Row decoder</a:t>
            </a:r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5319713" y="4905375"/>
            <a:ext cx="1612900" cy="403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401" name="Text Box 17"/>
          <p:cNvSpPr txBox="1">
            <a:spLocks noChangeArrowheads="1"/>
          </p:cNvSpPr>
          <p:nvPr/>
        </p:nvSpPr>
        <p:spPr bwMode="auto">
          <a:xfrm>
            <a:off x="5205413" y="4941888"/>
            <a:ext cx="1860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Column decoder</a:t>
            </a:r>
          </a:p>
        </p:txBody>
      </p:sp>
      <p:sp>
        <p:nvSpPr>
          <p:cNvPr id="16402" name="Line 18"/>
          <p:cNvSpPr>
            <a:spLocks noChangeShapeType="1"/>
          </p:cNvSpPr>
          <p:nvPr/>
        </p:nvSpPr>
        <p:spPr bwMode="auto">
          <a:xfrm>
            <a:off x="5549900" y="1506538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403" name="Line 19"/>
          <p:cNvSpPr>
            <a:spLocks noChangeShapeType="1"/>
          </p:cNvSpPr>
          <p:nvPr/>
        </p:nvSpPr>
        <p:spPr bwMode="auto">
          <a:xfrm>
            <a:off x="5780088" y="1506538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404" name="Line 20"/>
          <p:cNvSpPr>
            <a:spLocks noChangeShapeType="1"/>
          </p:cNvSpPr>
          <p:nvPr/>
        </p:nvSpPr>
        <p:spPr bwMode="auto">
          <a:xfrm>
            <a:off x="6011863" y="1506538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405" name="Line 21"/>
          <p:cNvSpPr>
            <a:spLocks noChangeShapeType="1"/>
          </p:cNvSpPr>
          <p:nvPr/>
        </p:nvSpPr>
        <p:spPr bwMode="auto">
          <a:xfrm>
            <a:off x="6242050" y="1506538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406" name="Line 22"/>
          <p:cNvSpPr>
            <a:spLocks noChangeShapeType="1"/>
          </p:cNvSpPr>
          <p:nvPr/>
        </p:nvSpPr>
        <p:spPr bwMode="auto">
          <a:xfrm>
            <a:off x="6472238" y="1506538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407" name="Line 23"/>
          <p:cNvSpPr>
            <a:spLocks noChangeShapeType="1"/>
          </p:cNvSpPr>
          <p:nvPr/>
        </p:nvSpPr>
        <p:spPr bwMode="auto">
          <a:xfrm>
            <a:off x="6702425" y="1506538"/>
            <a:ext cx="0" cy="2246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408" name="Line 24"/>
          <p:cNvSpPr>
            <a:spLocks noChangeShapeType="1"/>
          </p:cNvSpPr>
          <p:nvPr/>
        </p:nvSpPr>
        <p:spPr bwMode="auto">
          <a:xfrm>
            <a:off x="5319713" y="3500438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409" name="Line 25"/>
          <p:cNvSpPr>
            <a:spLocks noChangeShapeType="1"/>
          </p:cNvSpPr>
          <p:nvPr/>
        </p:nvSpPr>
        <p:spPr bwMode="auto">
          <a:xfrm>
            <a:off x="4859338" y="2659063"/>
            <a:ext cx="460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410" name="Line 26"/>
          <p:cNvSpPr>
            <a:spLocks noChangeShapeType="1"/>
          </p:cNvSpPr>
          <p:nvPr/>
        </p:nvSpPr>
        <p:spPr bwMode="auto">
          <a:xfrm>
            <a:off x="6126163" y="46180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411" name="Line 27"/>
          <p:cNvSpPr>
            <a:spLocks noChangeShapeType="1"/>
          </p:cNvSpPr>
          <p:nvPr/>
        </p:nvSpPr>
        <p:spPr bwMode="auto">
          <a:xfrm>
            <a:off x="3763963" y="2659063"/>
            <a:ext cx="6334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412" name="Line 30"/>
          <p:cNvSpPr>
            <a:spLocks noChangeShapeType="1"/>
          </p:cNvSpPr>
          <p:nvPr/>
        </p:nvSpPr>
        <p:spPr bwMode="auto">
          <a:xfrm>
            <a:off x="4859338" y="5135563"/>
            <a:ext cx="460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413" name="Line 31"/>
          <p:cNvSpPr>
            <a:spLocks noChangeShapeType="1"/>
          </p:cNvSpPr>
          <p:nvPr/>
        </p:nvSpPr>
        <p:spPr bwMode="auto">
          <a:xfrm>
            <a:off x="6126163" y="5308600"/>
            <a:ext cx="0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414" name="Text Box 32"/>
          <p:cNvSpPr txBox="1">
            <a:spLocks noChangeArrowheads="1"/>
          </p:cNvSpPr>
          <p:nvPr/>
        </p:nvSpPr>
        <p:spPr bwMode="auto">
          <a:xfrm>
            <a:off x="5780088" y="5597525"/>
            <a:ext cx="666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Data</a:t>
            </a:r>
          </a:p>
        </p:txBody>
      </p:sp>
      <p:sp>
        <p:nvSpPr>
          <p:cNvPr id="16415" name="Text Box 36"/>
          <p:cNvSpPr txBox="1">
            <a:spLocks noChangeArrowheads="1"/>
          </p:cNvSpPr>
          <p:nvPr/>
        </p:nvSpPr>
        <p:spPr bwMode="auto">
          <a:xfrm>
            <a:off x="5722938" y="4284663"/>
            <a:ext cx="831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Row 0</a:t>
            </a:r>
          </a:p>
        </p:txBody>
      </p:sp>
      <p:sp>
        <p:nvSpPr>
          <p:cNvPr id="16416" name="Rectangle 56"/>
          <p:cNvSpPr>
            <a:spLocks noChangeArrowheads="1"/>
          </p:cNvSpPr>
          <p:nvPr/>
        </p:nvSpPr>
        <p:spPr bwMode="auto">
          <a:xfrm>
            <a:off x="654050" y="1736725"/>
            <a:ext cx="1555750" cy="403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417" name="Rectangle 57"/>
          <p:cNvSpPr>
            <a:spLocks noChangeArrowheads="1"/>
          </p:cNvSpPr>
          <p:nvPr/>
        </p:nvSpPr>
        <p:spPr bwMode="auto">
          <a:xfrm>
            <a:off x="654050" y="2139950"/>
            <a:ext cx="1555750" cy="403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418" name="Rectangle 58"/>
          <p:cNvSpPr>
            <a:spLocks noChangeArrowheads="1"/>
          </p:cNvSpPr>
          <p:nvPr/>
        </p:nvSpPr>
        <p:spPr bwMode="auto">
          <a:xfrm>
            <a:off x="654050" y="2543175"/>
            <a:ext cx="1555750" cy="403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419" name="Rectangle 59"/>
          <p:cNvSpPr>
            <a:spLocks noChangeArrowheads="1"/>
          </p:cNvSpPr>
          <p:nvPr/>
        </p:nvSpPr>
        <p:spPr bwMode="auto">
          <a:xfrm>
            <a:off x="654050" y="2946400"/>
            <a:ext cx="1555750" cy="403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420" name="Rectangle 60"/>
          <p:cNvSpPr>
            <a:spLocks noChangeArrowheads="1"/>
          </p:cNvSpPr>
          <p:nvPr/>
        </p:nvSpPr>
        <p:spPr bwMode="auto">
          <a:xfrm>
            <a:off x="654050" y="3349625"/>
            <a:ext cx="1555750" cy="403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421" name="Rectangle 61"/>
          <p:cNvSpPr>
            <a:spLocks noChangeArrowheads="1"/>
          </p:cNvSpPr>
          <p:nvPr/>
        </p:nvSpPr>
        <p:spPr bwMode="auto">
          <a:xfrm>
            <a:off x="654050" y="3752850"/>
            <a:ext cx="1555750" cy="403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77246" name="Text Box 62"/>
          <p:cNvSpPr txBox="1">
            <a:spLocks noChangeArrowheads="1"/>
          </p:cNvSpPr>
          <p:nvPr/>
        </p:nvSpPr>
        <p:spPr bwMode="auto">
          <a:xfrm>
            <a:off x="811213" y="3752850"/>
            <a:ext cx="1225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3399"/>
                </a:solidFill>
              </a:rPr>
              <a:t>T0: Row 0</a:t>
            </a:r>
          </a:p>
        </p:txBody>
      </p:sp>
      <p:sp>
        <p:nvSpPr>
          <p:cNvPr id="16423" name="Rectangle 64"/>
          <p:cNvSpPr>
            <a:spLocks noChangeArrowheads="1"/>
          </p:cNvSpPr>
          <p:nvPr/>
        </p:nvSpPr>
        <p:spPr bwMode="auto">
          <a:xfrm>
            <a:off x="5321300" y="4329113"/>
            <a:ext cx="1612900" cy="28892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424" name="Text Box 65"/>
          <p:cNvSpPr txBox="1">
            <a:spLocks noChangeArrowheads="1"/>
          </p:cNvSpPr>
          <p:nvPr/>
        </p:nvSpPr>
        <p:spPr bwMode="auto">
          <a:xfrm>
            <a:off x="5259073" y="4057651"/>
            <a:ext cx="8643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Row 0</a:t>
            </a:r>
          </a:p>
        </p:txBody>
      </p:sp>
      <p:sp>
        <p:nvSpPr>
          <p:cNvPr id="477250" name="Text Box 66"/>
          <p:cNvSpPr txBox="1">
            <a:spLocks noChangeArrowheads="1"/>
          </p:cNvSpPr>
          <p:nvPr/>
        </p:nvSpPr>
        <p:spPr bwMode="auto">
          <a:xfrm>
            <a:off x="1966119" y="3752849"/>
            <a:ext cx="1352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T1: Row 16</a:t>
            </a:r>
          </a:p>
        </p:txBody>
      </p:sp>
      <p:sp>
        <p:nvSpPr>
          <p:cNvPr id="477251" name="Text Box 67"/>
          <p:cNvSpPr txBox="1">
            <a:spLocks noChangeArrowheads="1"/>
          </p:cNvSpPr>
          <p:nvPr/>
        </p:nvSpPr>
        <p:spPr bwMode="auto">
          <a:xfrm>
            <a:off x="811213" y="3386138"/>
            <a:ext cx="1225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3399"/>
                </a:solidFill>
              </a:rPr>
              <a:t>T0: Row 0</a:t>
            </a:r>
          </a:p>
        </p:txBody>
      </p:sp>
      <p:sp>
        <p:nvSpPr>
          <p:cNvPr id="477252" name="Text Box 68"/>
          <p:cNvSpPr txBox="1">
            <a:spLocks noChangeArrowheads="1"/>
          </p:cNvSpPr>
          <p:nvPr/>
        </p:nvSpPr>
        <p:spPr bwMode="auto">
          <a:xfrm>
            <a:off x="2036763" y="3376613"/>
            <a:ext cx="1479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T1: Row 111</a:t>
            </a:r>
          </a:p>
        </p:txBody>
      </p:sp>
      <p:sp>
        <p:nvSpPr>
          <p:cNvPr id="477255" name="Text Box 71"/>
          <p:cNvSpPr txBox="1">
            <a:spLocks noChangeArrowheads="1"/>
          </p:cNvSpPr>
          <p:nvPr/>
        </p:nvSpPr>
        <p:spPr bwMode="auto">
          <a:xfrm>
            <a:off x="811213" y="3005138"/>
            <a:ext cx="1225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3399"/>
                </a:solidFill>
              </a:rPr>
              <a:t>T0: Row 0</a:t>
            </a:r>
          </a:p>
        </p:txBody>
      </p:sp>
      <p:sp>
        <p:nvSpPr>
          <p:cNvPr id="477256" name="Text Box 72"/>
          <p:cNvSpPr txBox="1">
            <a:spLocks noChangeArrowheads="1"/>
          </p:cNvSpPr>
          <p:nvPr/>
        </p:nvSpPr>
        <p:spPr bwMode="auto">
          <a:xfrm>
            <a:off x="811213" y="3005138"/>
            <a:ext cx="1225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3399"/>
                </a:solidFill>
              </a:rPr>
              <a:t>T0: Row 0</a:t>
            </a:r>
          </a:p>
        </p:txBody>
      </p:sp>
      <p:sp>
        <p:nvSpPr>
          <p:cNvPr id="477257" name="Text Box 73"/>
          <p:cNvSpPr txBox="1">
            <a:spLocks noChangeArrowheads="1"/>
          </p:cNvSpPr>
          <p:nvPr/>
        </p:nvSpPr>
        <p:spPr bwMode="auto">
          <a:xfrm>
            <a:off x="1884363" y="3005138"/>
            <a:ext cx="1225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T1: Row 5</a:t>
            </a:r>
          </a:p>
        </p:txBody>
      </p:sp>
      <p:sp>
        <p:nvSpPr>
          <p:cNvPr id="477258" name="Text Box 74"/>
          <p:cNvSpPr txBox="1">
            <a:spLocks noChangeArrowheads="1"/>
          </p:cNvSpPr>
          <p:nvPr/>
        </p:nvSpPr>
        <p:spPr bwMode="auto">
          <a:xfrm>
            <a:off x="827088" y="2601913"/>
            <a:ext cx="1225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3399"/>
                </a:solidFill>
              </a:rPr>
              <a:t>T0: Row 0</a:t>
            </a:r>
          </a:p>
        </p:txBody>
      </p:sp>
      <p:sp>
        <p:nvSpPr>
          <p:cNvPr id="477259" name="Text Box 75"/>
          <p:cNvSpPr txBox="1">
            <a:spLocks noChangeArrowheads="1"/>
          </p:cNvSpPr>
          <p:nvPr/>
        </p:nvSpPr>
        <p:spPr bwMode="auto">
          <a:xfrm>
            <a:off x="827088" y="2601913"/>
            <a:ext cx="1225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3399"/>
                </a:solidFill>
              </a:rPr>
              <a:t>T0: Row 0</a:t>
            </a:r>
          </a:p>
        </p:txBody>
      </p:sp>
      <p:sp>
        <p:nvSpPr>
          <p:cNvPr id="477260" name="Text Box 76"/>
          <p:cNvSpPr txBox="1">
            <a:spLocks noChangeArrowheads="1"/>
          </p:cNvSpPr>
          <p:nvPr/>
        </p:nvSpPr>
        <p:spPr bwMode="auto">
          <a:xfrm>
            <a:off x="827088" y="2601913"/>
            <a:ext cx="1225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3399"/>
                </a:solidFill>
              </a:rPr>
              <a:t>T0: Row 0</a:t>
            </a:r>
          </a:p>
        </p:txBody>
      </p:sp>
      <p:sp>
        <p:nvSpPr>
          <p:cNvPr id="477261" name="Text Box 77"/>
          <p:cNvSpPr txBox="1">
            <a:spLocks noChangeArrowheads="1"/>
          </p:cNvSpPr>
          <p:nvPr/>
        </p:nvSpPr>
        <p:spPr bwMode="auto">
          <a:xfrm>
            <a:off x="827088" y="2601913"/>
            <a:ext cx="1225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3399"/>
                </a:solidFill>
              </a:rPr>
              <a:t>T0: Row 0</a:t>
            </a:r>
          </a:p>
        </p:txBody>
      </p:sp>
      <p:sp>
        <p:nvSpPr>
          <p:cNvPr id="477262" name="Text Box 78"/>
          <p:cNvSpPr txBox="1">
            <a:spLocks noChangeArrowheads="1"/>
          </p:cNvSpPr>
          <p:nvPr/>
        </p:nvSpPr>
        <p:spPr bwMode="auto">
          <a:xfrm>
            <a:off x="827088" y="2601913"/>
            <a:ext cx="1225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3399"/>
                </a:solidFill>
              </a:rPr>
              <a:t>T0: Row 0</a:t>
            </a:r>
          </a:p>
        </p:txBody>
      </p:sp>
      <p:sp>
        <p:nvSpPr>
          <p:cNvPr id="477263" name="Rectangle 79"/>
          <p:cNvSpPr>
            <a:spLocks noChangeArrowheads="1"/>
          </p:cNvSpPr>
          <p:nvPr/>
        </p:nvSpPr>
        <p:spPr bwMode="auto">
          <a:xfrm>
            <a:off x="5321300" y="4329113"/>
            <a:ext cx="114300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77264" name="Rectangle 80"/>
          <p:cNvSpPr>
            <a:spLocks noChangeArrowheads="1"/>
          </p:cNvSpPr>
          <p:nvPr/>
        </p:nvSpPr>
        <p:spPr bwMode="auto">
          <a:xfrm>
            <a:off x="5435600" y="4329113"/>
            <a:ext cx="114300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77265" name="Rectangle 81"/>
          <p:cNvSpPr>
            <a:spLocks noChangeArrowheads="1"/>
          </p:cNvSpPr>
          <p:nvPr/>
        </p:nvSpPr>
        <p:spPr bwMode="auto">
          <a:xfrm>
            <a:off x="5551488" y="4329113"/>
            <a:ext cx="114300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77266" name="Rectangle 82"/>
          <p:cNvSpPr>
            <a:spLocks noChangeArrowheads="1"/>
          </p:cNvSpPr>
          <p:nvPr/>
        </p:nvSpPr>
        <p:spPr bwMode="auto">
          <a:xfrm>
            <a:off x="5665788" y="4329113"/>
            <a:ext cx="114300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77267" name="Rectangle 83"/>
          <p:cNvSpPr>
            <a:spLocks noChangeArrowheads="1"/>
          </p:cNvSpPr>
          <p:nvPr/>
        </p:nvSpPr>
        <p:spPr bwMode="auto">
          <a:xfrm>
            <a:off x="5781675" y="4329113"/>
            <a:ext cx="114300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77268" name="Rectangle 84"/>
          <p:cNvSpPr>
            <a:spLocks noChangeArrowheads="1"/>
          </p:cNvSpPr>
          <p:nvPr/>
        </p:nvSpPr>
        <p:spPr bwMode="auto">
          <a:xfrm>
            <a:off x="5897563" y="4329113"/>
            <a:ext cx="114300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77269" name="Rectangle 85"/>
          <p:cNvSpPr>
            <a:spLocks noChangeArrowheads="1"/>
          </p:cNvSpPr>
          <p:nvPr/>
        </p:nvSpPr>
        <p:spPr bwMode="auto">
          <a:xfrm>
            <a:off x="6011863" y="4329113"/>
            <a:ext cx="114300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77270" name="Rectangle 86"/>
          <p:cNvSpPr>
            <a:spLocks noChangeArrowheads="1"/>
          </p:cNvSpPr>
          <p:nvPr/>
        </p:nvSpPr>
        <p:spPr bwMode="auto">
          <a:xfrm>
            <a:off x="6127750" y="4329113"/>
            <a:ext cx="114300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77271" name="Rectangle 87"/>
          <p:cNvSpPr>
            <a:spLocks noChangeArrowheads="1"/>
          </p:cNvSpPr>
          <p:nvPr/>
        </p:nvSpPr>
        <p:spPr bwMode="auto">
          <a:xfrm>
            <a:off x="6242050" y="4329113"/>
            <a:ext cx="114300" cy="2889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445" name="Text Box 89"/>
          <p:cNvSpPr txBox="1">
            <a:spLocks noChangeArrowheads="1"/>
          </p:cNvSpPr>
          <p:nvPr/>
        </p:nvSpPr>
        <p:spPr bwMode="auto">
          <a:xfrm>
            <a:off x="558800" y="4178300"/>
            <a:ext cx="170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Request Buffer</a:t>
            </a:r>
          </a:p>
        </p:txBody>
      </p:sp>
      <p:sp>
        <p:nvSpPr>
          <p:cNvPr id="16446" name="Text Box 91"/>
          <p:cNvSpPr txBox="1">
            <a:spLocks noChangeArrowheads="1"/>
          </p:cNvSpPr>
          <p:nvPr/>
        </p:nvSpPr>
        <p:spPr bwMode="auto">
          <a:xfrm>
            <a:off x="423863" y="5330825"/>
            <a:ext cx="2292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3399"/>
                </a:solidFill>
              </a:rPr>
              <a:t>T0: streaming thread</a:t>
            </a:r>
          </a:p>
        </p:txBody>
      </p:sp>
      <p:sp>
        <p:nvSpPr>
          <p:cNvPr id="16447" name="Text Box 92"/>
          <p:cNvSpPr txBox="1">
            <a:spLocks noChangeArrowheads="1"/>
          </p:cNvSpPr>
          <p:nvPr/>
        </p:nvSpPr>
        <p:spPr bwMode="auto">
          <a:xfrm>
            <a:off x="423863" y="5597525"/>
            <a:ext cx="2749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T1: non-streaming thread</a:t>
            </a:r>
          </a:p>
        </p:txBody>
      </p:sp>
      <p:sp>
        <p:nvSpPr>
          <p:cNvPr id="65" name="Horizontal Scroll 64"/>
          <p:cNvSpPr/>
          <p:nvPr/>
        </p:nvSpPr>
        <p:spPr bwMode="auto">
          <a:xfrm>
            <a:off x="76200" y="6324600"/>
            <a:ext cx="3733800" cy="457200"/>
          </a:xfrm>
          <a:prstGeom prst="horizontalScroll">
            <a:avLst/>
          </a:prstGeom>
          <a:solidFill>
            <a:srgbClr val="A2D668">
              <a:alpha val="9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000000"/>
                </a:solidFill>
              </a:rPr>
              <a:t>Slide Source: </a:t>
            </a:r>
            <a:r>
              <a:rPr lang="en-US" dirty="0" err="1">
                <a:solidFill>
                  <a:srgbClr val="000000"/>
                </a:solidFill>
              </a:rPr>
              <a:t>Onur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Mutlu</a:t>
            </a:r>
            <a:r>
              <a:rPr lang="en-US" dirty="0">
                <a:solidFill>
                  <a:srgbClr val="000000"/>
                </a:solidFill>
              </a:rPr>
              <a:t>, CMU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34074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44 0.03218 L 0.30642 0.17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77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00" y="7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7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7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44 0.03217 L 0.30642 0.2284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00" y="98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7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7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7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7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44 0.03218 L 0.30642 0.28403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7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00" y="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7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77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44 0.03218 L 0.30642 0.28403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477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00" y="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77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7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77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7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8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9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43 0.03217 L 0.30468 0.34282 " pathEditMode="relative" rAng="0" ptsTypes="AA">
                                      <p:cBhvr>
                                        <p:cTn id="93" dur="500" fill="hold"/>
                                        <p:tgtEl>
                                          <p:spTgt spid="477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00" y="15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98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77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77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10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500"/>
                            </p:stCondLst>
                            <p:childTnLst>
                              <p:par>
                                <p:cTn id="10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10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43 0.03217 L 0.30468 0.34282 " pathEditMode="relative" rAng="0" ptsTypes="AA">
                                      <p:cBhvr>
                                        <p:cTn id="110" dur="500" fill="hold"/>
                                        <p:tgtEl>
                                          <p:spTgt spid="477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00" y="15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11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77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77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12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1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43 0.03217 L 0.30468 0.34282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477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00" y="15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77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77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13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500"/>
                            </p:stCondLst>
                            <p:childTnLst>
                              <p:par>
                                <p:cTn id="14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14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43 0.03217 L 0.30468 0.34282 " pathEditMode="relative" rAng="0" ptsTypes="AA">
                                      <p:cBhvr>
                                        <p:cTn id="144" dur="500" fill="hold"/>
                                        <p:tgtEl>
                                          <p:spTgt spid="477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00" y="15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60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149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77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77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withGroup">
                            <p:stCondLst>
                              <p:cond delay="6500"/>
                            </p:stCondLst>
                            <p:childTnLst>
                              <p:par>
                                <p:cTn id="15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6500"/>
                            </p:stCondLst>
                            <p:childTnLst>
                              <p:par>
                                <p:cTn id="1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 nodeType="withGroup">
                            <p:stCondLst>
                              <p:cond delay="6500"/>
                            </p:stCondLst>
                            <p:childTnLst>
                              <p:par>
                                <p:cTn id="16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43 0.03217 L 0.30468 0.34282 " pathEditMode="relative" rAng="0" ptsTypes="AA">
                                      <p:cBhvr>
                                        <p:cTn id="161" dur="500" fill="hold"/>
                                        <p:tgtEl>
                                          <p:spTgt spid="477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00" y="15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00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16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7000"/>
                            </p:stCondLst>
                            <p:childTnLst>
                              <p:par>
                                <p:cTn id="1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246" grpId="0"/>
      <p:bldP spid="477246" grpId="1"/>
      <p:bldP spid="477250" grpId="0"/>
      <p:bldP spid="477251" grpId="0"/>
      <p:bldP spid="477251" grpId="1"/>
      <p:bldP spid="477251" grpId="2"/>
      <p:bldP spid="477252" grpId="0"/>
      <p:bldP spid="477255" grpId="0"/>
      <p:bldP spid="477255" grpId="1"/>
      <p:bldP spid="477255" grpId="2"/>
      <p:bldP spid="477256" grpId="0"/>
      <p:bldP spid="477256" grpId="1"/>
      <p:bldP spid="477256" grpId="2"/>
      <p:bldP spid="477257" grpId="0"/>
      <p:bldP spid="477258" grpId="0"/>
      <p:bldP spid="477258" grpId="1"/>
      <p:bldP spid="477258" grpId="2"/>
      <p:bldP spid="477259" grpId="0"/>
      <p:bldP spid="477259" grpId="1"/>
      <p:bldP spid="477259" grpId="2"/>
      <p:bldP spid="477260" grpId="0"/>
      <p:bldP spid="477260" grpId="1"/>
      <p:bldP spid="477260" grpId="2"/>
      <p:bldP spid="477261" grpId="0"/>
      <p:bldP spid="477261" grpId="1"/>
      <p:bldP spid="477261" grpId="2"/>
      <p:bldP spid="477262" grpId="0"/>
      <p:bldP spid="477262" grpId="1"/>
      <p:bldP spid="477262" grpId="2"/>
      <p:bldP spid="477263" grpId="0" animBg="1"/>
      <p:bldP spid="477263" grpId="1" animBg="1"/>
      <p:bldP spid="477264" grpId="0" animBg="1"/>
      <p:bldP spid="477264" grpId="1" animBg="1"/>
      <p:bldP spid="477265" grpId="0" animBg="1"/>
      <p:bldP spid="477265" grpId="1" animBg="1"/>
      <p:bldP spid="477266" grpId="0" animBg="1"/>
      <p:bldP spid="477266" grpId="1" animBg="1"/>
      <p:bldP spid="477267" grpId="0" animBg="1"/>
      <p:bldP spid="477267" grpId="1" animBg="1"/>
      <p:bldP spid="477268" grpId="0" animBg="1"/>
      <p:bldP spid="477268" grpId="1" animBg="1"/>
      <p:bldP spid="477269" grpId="0" animBg="1"/>
      <p:bldP spid="477269" grpId="1" animBg="1"/>
      <p:bldP spid="477270" grpId="0" animBg="1"/>
      <p:bldP spid="477270" grpId="1" animBg="1"/>
      <p:bldP spid="477271" grpId="0" animBg="1"/>
      <p:bldP spid="477271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Benchmarks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51243"/>
            <a:ext cx="5333999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 flipH="1">
            <a:off x="3436471" y="2106706"/>
            <a:ext cx="3391646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flipH="1">
            <a:off x="3439461" y="2256118"/>
            <a:ext cx="1864657" cy="29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H="1">
            <a:off x="5961529" y="1942353"/>
            <a:ext cx="851647" cy="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H="1">
            <a:off x="3424518" y="3466353"/>
            <a:ext cx="2208306" cy="298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flipH="1" flipV="1">
            <a:off x="5289176" y="3302000"/>
            <a:ext cx="1512047" cy="298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8" name="Rectangle 17"/>
          <p:cNvSpPr/>
          <p:nvPr/>
        </p:nvSpPr>
        <p:spPr bwMode="auto">
          <a:xfrm>
            <a:off x="1792941" y="4467412"/>
            <a:ext cx="5169647" cy="2271059"/>
          </a:xfrm>
          <a:prstGeom prst="rect">
            <a:avLst/>
          </a:prstGeom>
          <a:solidFill>
            <a:srgbClr val="FFFFFF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18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696200" cy="1143000"/>
          </a:xfrm>
        </p:spPr>
        <p:txBody>
          <a:bodyPr/>
          <a:lstStyle/>
          <a:p>
            <a:r>
              <a:rPr lang="en-US" dirty="0"/>
              <a:t>Memory Performance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35052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Memory Wall [McKee’94]</a:t>
            </a:r>
          </a:p>
          <a:p>
            <a:pPr lvl="1"/>
            <a:r>
              <a:rPr lang="en-US" dirty="0"/>
              <a:t>CPU-Memory speed disparity</a:t>
            </a:r>
          </a:p>
          <a:p>
            <a:pPr lvl="1"/>
            <a:r>
              <a:rPr lang="en-US" dirty="0"/>
              <a:t>100’s of cycles for off-chip access</a:t>
            </a:r>
          </a:p>
          <a:p>
            <a:r>
              <a:rPr lang="en-US" dirty="0">
                <a:solidFill>
                  <a:srgbClr val="0000FF"/>
                </a:solidFill>
              </a:rPr>
              <a:t>Bandwidth Wall [ISCA’09]</a:t>
            </a:r>
          </a:p>
          <a:p>
            <a:pPr lvl="1"/>
            <a:r>
              <a:rPr lang="en-US" dirty="0"/>
              <a:t>More cores and limited off-chip bandwidth</a:t>
            </a:r>
            <a:endParaRPr lang="en-IN" dirty="0"/>
          </a:p>
          <a:p>
            <a:pPr lvl="1"/>
            <a:r>
              <a:rPr lang="en-US" dirty="0"/>
              <a:t>Cores double every 18 months</a:t>
            </a:r>
          </a:p>
          <a:p>
            <a:pPr lvl="1"/>
            <a:r>
              <a:rPr lang="en-US" dirty="0" err="1"/>
              <a:t>Pincount</a:t>
            </a:r>
            <a:r>
              <a:rPr lang="en-US" dirty="0"/>
              <a:t> grows only by 10%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181600"/>
            <a:ext cx="8153400" cy="1447800"/>
          </a:xfrm>
          <a:prstGeom prst="roundRect">
            <a:avLst/>
          </a:prstGeom>
          <a:solidFill>
            <a:srgbClr val="C00000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kern="0" dirty="0">
                <a:solidFill>
                  <a:srgbClr val="FFFF00"/>
                </a:solidFill>
                <a:latin typeface="Calibri"/>
                <a:cs typeface="+mn-cs"/>
              </a:rPr>
              <a:t>Off-chip accesses are expensive !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>
                <a:solidFill>
                  <a:srgbClr val="FFFF00"/>
                </a:solidFill>
                <a:latin typeface="Calibri"/>
                <a:cs typeface="+mn-cs"/>
              </a:rPr>
              <a:t>Memory System Performance is Critical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0"/>
            <a:ext cx="8382000" cy="3810000"/>
          </a:xfrm>
        </p:spPr>
      </p:pic>
      <p:sp>
        <p:nvSpPr>
          <p:cNvPr id="1177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0" y="4114800"/>
            <a:ext cx="8382000" cy="2133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b="1"/>
              <a:t>The 14% drop in sustained bandwidth from the </a:t>
            </a:r>
            <a:r>
              <a:rPr lang="en-US" sz="1800" b="1" i="1"/>
              <a:t>unit load </a:t>
            </a:r>
            <a:r>
              <a:rPr lang="en-US" sz="1800" b="1"/>
              <a:t>benchmark to the </a:t>
            </a:r>
            <a:r>
              <a:rPr lang="en-US" sz="1800" b="1" i="1"/>
              <a:t>unit </a:t>
            </a:r>
            <a:r>
              <a:rPr lang="en-US" sz="1800" b="1"/>
              <a:t>benchmark shows the performance degradation imposed by forcing intermixed load and store references to complete in order</a:t>
            </a:r>
            <a:r>
              <a:rPr lang="en-US" sz="2000" b="1"/>
              <a:t>. </a:t>
            </a:r>
          </a:p>
          <a:p>
            <a:pPr>
              <a:lnSpc>
                <a:spcPct val="90000"/>
              </a:lnSpc>
            </a:pPr>
            <a:r>
              <a:rPr lang="en-US" sz="2000" b="1"/>
              <a:t>The </a:t>
            </a:r>
            <a:r>
              <a:rPr lang="en-US" sz="2000" b="1" i="1"/>
              <a:t>unit conflict </a:t>
            </a:r>
            <a:r>
              <a:rPr lang="en-US" sz="2000" b="1"/>
              <a:t>benchmark further shows the penalty of swapping back and forth between rows in the DRAM banks, which drops the sustainable bandwidth down to 51% of the peak</a:t>
            </a:r>
            <a:r>
              <a:rPr lang="en-US" sz="2000"/>
              <a:t>.</a:t>
            </a:r>
          </a:p>
          <a:p>
            <a:pPr>
              <a:lnSpc>
                <a:spcPct val="90000"/>
              </a:lnSpc>
            </a:pPr>
            <a:r>
              <a:rPr lang="en-US" sz="2000"/>
              <a:t>The random benchmarks sustain about 15% of the bandwidth of the </a:t>
            </a:r>
            <a:r>
              <a:rPr lang="en-US" sz="2000" i="1"/>
              <a:t>unit load </a:t>
            </a:r>
            <a:r>
              <a:rPr lang="en-US" sz="2000"/>
              <a:t>benchmark. 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635793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9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3429000"/>
            <a:ext cx="8458200" cy="3200400"/>
          </a:xfrm>
        </p:spPr>
        <p:txBody>
          <a:bodyPr/>
          <a:lstStyle/>
          <a:p>
            <a:r>
              <a:rPr lang="en-US" sz="2400"/>
              <a:t>The Figure presents the sustained memory bandwidth for each</a:t>
            </a:r>
          </a:p>
          <a:p>
            <a:r>
              <a:rPr lang="en-US" sz="2400"/>
              <a:t>memory access scheduling algorithm on the given benchmarks.</a:t>
            </a:r>
          </a:p>
          <a:p>
            <a:r>
              <a:rPr lang="en-US" sz="2400"/>
              <a:t>These aggressive scheduling algorithms improve the</a:t>
            </a:r>
          </a:p>
          <a:p>
            <a:r>
              <a:rPr lang="en-US" sz="2400"/>
              <a:t>memory bandwidth of the microbenchmarks by 106-144%,</a:t>
            </a:r>
          </a:p>
          <a:p>
            <a:r>
              <a:rPr lang="en-US" sz="2400"/>
              <a:t>the applications by 27-30%, and the application traces by</a:t>
            </a:r>
          </a:p>
          <a:p>
            <a:r>
              <a:rPr lang="en-US" sz="2400"/>
              <a:t>85-93% over in-order scheduling.</a:t>
            </a:r>
          </a:p>
        </p:txBody>
      </p:sp>
      <p:pic>
        <p:nvPicPr>
          <p:cNvPr id="122890" name="Picture 10"/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0"/>
            <a:ext cx="8534400" cy="32004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346218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3200" b="1">
                <a:latin typeface="Bookman Old Style" pitchFamily="18" charset="0"/>
              </a:rPr>
              <a:t>Things to Ponder </a:t>
            </a:r>
          </a:p>
        </p:txBody>
      </p:sp>
      <p:sp>
        <p:nvSpPr>
          <p:cNvPr id="12698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How about the cost of implementing the Memory Access Scheduler?</a:t>
            </a:r>
          </a:p>
          <a:p>
            <a:r>
              <a:rPr lang="en-US" sz="2800" dirty="0"/>
              <a:t>How about the extra logic and the power dissipation?</a:t>
            </a:r>
          </a:p>
          <a:p>
            <a:r>
              <a:rPr lang="en-US" sz="2800" dirty="0"/>
              <a:t>Why contemporary cache organizations waste memory bandwidth to reduce memory latency ?</a:t>
            </a:r>
          </a:p>
        </p:txBody>
      </p:sp>
    </p:spTree>
    <p:extLst>
      <p:ext uri="{BB962C8B-B14F-4D97-AF65-F5344CB8AC3E}">
        <p14:creationId xmlns:p14="http://schemas.microsoft.com/office/powerpoint/2010/main" val="1704352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915400" cy="10668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Major Trends Affecting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35100"/>
            <a:ext cx="89154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Need for main memory capacity and bandwidth increasing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New need for handling inter-application interference; providing fairness, 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QoS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Main memory energy/power is a key system design concern</a:t>
            </a:r>
          </a:p>
          <a:p>
            <a:pPr marL="0" indent="0"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DRAM is not scaling well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New memory technologies becoming available!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Non-volatile memory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Stacked DRAM memory</a:t>
            </a:r>
          </a:p>
          <a:p>
            <a:endParaRPr lang="en-US" dirty="0">
              <a:latin typeface="Tahoma" charset="0"/>
              <a:ea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00" y="6324600"/>
            <a:ext cx="1524000" cy="2444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ABD33C1-2280-2E48-90A4-A97D170D15B3}" type="slidenum">
              <a:rPr lang="en-US" sz="1600">
                <a:solidFill>
                  <a:srgbClr val="000000"/>
                </a:solidFill>
                <a:latin typeface="Garamond" charset="0"/>
              </a:rPr>
              <a:pPr eaLnBrk="1" hangingPunct="1"/>
              <a:t>53</a:t>
            </a:fld>
            <a:endParaRPr lang="en-US" sz="1600" dirty="0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1000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Emerging Memory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Non-Volatile Memory technology</a:t>
            </a:r>
          </a:p>
          <a:p>
            <a:pPr lvl="1"/>
            <a:r>
              <a:rPr lang="en-US" dirty="0"/>
              <a:t>Phase Change Memory (PCM), Magnetic RAM (MRAM), Resistive RAM (RRAM), Spin Torque Transfer RAM (STT-RAM), 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697B-E0F8-4B67-B9E5-0D856E481876}" type="slidenum">
              <a:rPr lang="en-US" smtClean="0">
                <a:solidFill>
                  <a:srgbClr val="000000"/>
                </a:solidFill>
                <a:latin typeface="Comic Sans MS"/>
              </a:rPr>
              <a:pPr/>
              <a:t>54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  <p:pic>
        <p:nvPicPr>
          <p:cNvPr id="595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818" y="3369339"/>
            <a:ext cx="8378182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Horizontal Scroll 6"/>
          <p:cNvSpPr/>
          <p:nvPr/>
        </p:nvSpPr>
        <p:spPr bwMode="auto">
          <a:xfrm>
            <a:off x="76200" y="6400800"/>
            <a:ext cx="5943600" cy="457200"/>
          </a:xfrm>
          <a:prstGeom prst="horizontalScroll">
            <a:avLst/>
          </a:prstGeom>
          <a:solidFill>
            <a:srgbClr val="A2D668">
              <a:alpha val="9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000000"/>
                </a:solidFill>
              </a:rPr>
              <a:t>Slide Source: </a:t>
            </a:r>
            <a:r>
              <a:rPr lang="en-US" dirty="0" err="1">
                <a:solidFill>
                  <a:srgbClr val="000000"/>
                </a:solidFill>
              </a:rPr>
              <a:t>Moin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Quereshi</a:t>
            </a:r>
            <a:r>
              <a:rPr lang="en-US" dirty="0">
                <a:solidFill>
                  <a:srgbClr val="000000"/>
                </a:solidFill>
              </a:rPr>
              <a:t>, Georgia Tech.</a:t>
            </a:r>
          </a:p>
        </p:txBody>
      </p:sp>
    </p:spTree>
    <p:extLst>
      <p:ext uri="{BB962C8B-B14F-4D97-AF65-F5344CB8AC3E}">
        <p14:creationId xmlns:p14="http://schemas.microsoft.com/office/powerpoint/2010/main" val="28535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5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Emerging Memory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24400"/>
          </a:xfrm>
        </p:spPr>
        <p:txBody>
          <a:bodyPr/>
          <a:lstStyle/>
          <a:p>
            <a:r>
              <a:rPr lang="en-US" dirty="0"/>
              <a:t>Phase Change Memory</a:t>
            </a:r>
          </a:p>
          <a:p>
            <a:pPr lvl="1" eaLnBrk="1" hangingPunct="1"/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Data stored by changing phase of a special material 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Phase change material (</a:t>
            </a:r>
            <a:r>
              <a:rPr lang="en-US" dirty="0" err="1">
                <a:latin typeface="Tahoma" charset="0"/>
                <a:ea typeface="ＭＳ Ｐゴシック" charset="0"/>
              </a:rPr>
              <a:t>chalcogenide</a:t>
            </a:r>
            <a:r>
              <a:rPr lang="en-US" dirty="0">
                <a:latin typeface="Tahoma" charset="0"/>
                <a:ea typeface="ＭＳ Ｐゴシック" charset="0"/>
              </a:rPr>
              <a:t> glass) exists in two states: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>
                <a:latin typeface="Tahoma" charset="0"/>
                <a:ea typeface="ＭＳ Ｐゴシック" charset="0"/>
              </a:rPr>
              <a:t>Amorphous: high resistivity – reset state or 0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>
                <a:latin typeface="Tahoma" charset="0"/>
                <a:ea typeface="ＭＳ Ｐゴシック" charset="0"/>
              </a:rPr>
              <a:t>Crystalline: low resistivity – set state or 1</a:t>
            </a:r>
          </a:p>
          <a:p>
            <a:pPr lvl="1" eaLnBrk="1" hangingPunct="1"/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Data read by detecting material’s resistance</a:t>
            </a:r>
          </a:p>
          <a:p>
            <a:pPr lvl="1"/>
            <a:r>
              <a:rPr lang="en-US" dirty="0">
                <a:solidFill>
                  <a:srgbClr val="008000"/>
                </a:solidFill>
                <a:latin typeface="Tahoma" charset="0"/>
                <a:ea typeface="ＭＳ Ｐゴシック" charset="0"/>
              </a:rPr>
              <a:t>Non-</a:t>
            </a:r>
            <a:r>
              <a:rPr lang="en-US" dirty="0" err="1">
                <a:solidFill>
                  <a:srgbClr val="008000"/>
                </a:solidFill>
                <a:latin typeface="Tahoma" charset="0"/>
                <a:ea typeface="ＭＳ Ｐゴシック" charset="0"/>
              </a:rPr>
              <a:t>volatality</a:t>
            </a:r>
            <a:r>
              <a:rPr lang="en-US" dirty="0">
                <a:solidFill>
                  <a:srgbClr val="008000"/>
                </a:solidFill>
                <a:latin typeface="Tahoma" charset="0"/>
                <a:ea typeface="ＭＳ Ｐゴシック" charset="0"/>
              </a:rPr>
              <a:t> and low idle power (no refresh)</a:t>
            </a:r>
          </a:p>
          <a:p>
            <a:pPr lvl="1"/>
            <a:r>
              <a:rPr lang="en-US" dirty="0">
                <a:solidFill>
                  <a:srgbClr val="008000"/>
                </a:solidFill>
                <a:latin typeface="Tahoma" charset="0"/>
                <a:ea typeface="ＭＳ Ｐゴシック" charset="0"/>
              </a:rPr>
              <a:t>Expected to scale (to 9nm), denser than DRAM, and can store multiple bits/cell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Tahoma" charset="0"/>
                <a:ea typeface="ＭＳ Ｐゴシック" charset="0"/>
              </a:rPr>
              <a:t>Higher Write latency and write-energy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Tahoma" charset="0"/>
                <a:ea typeface="ＭＳ Ｐゴシック" charset="0"/>
              </a:rPr>
              <a:t>Endurance issues (cell dies after 10</a:t>
            </a:r>
            <a:r>
              <a:rPr lang="en-US" baseline="30000" dirty="0">
                <a:solidFill>
                  <a:srgbClr val="C00000"/>
                </a:solidFill>
                <a:latin typeface="Tahoma" charset="0"/>
                <a:ea typeface="ＭＳ Ｐゴシック" charset="0"/>
              </a:rPr>
              <a:t>8</a:t>
            </a:r>
            <a:r>
              <a:rPr lang="en-US" dirty="0">
                <a:solidFill>
                  <a:srgbClr val="C00000"/>
                </a:solidFill>
                <a:latin typeface="Tahoma" charset="0"/>
                <a:ea typeface="ＭＳ Ｐゴシック" charset="0"/>
              </a:rPr>
              <a:t> writes)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2697B-E0F8-4B67-B9E5-0D856E481876}" type="slidenum">
              <a:rPr lang="en-US" smtClean="0">
                <a:solidFill>
                  <a:srgbClr val="000000"/>
                </a:solidFill>
                <a:latin typeface="Comic Sans MS"/>
              </a:rPr>
              <a:pPr/>
              <a:t>55</a:t>
            </a:fld>
            <a:endParaRPr lang="en-US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6" name="Horizontal Scroll 5"/>
          <p:cNvSpPr/>
          <p:nvPr/>
        </p:nvSpPr>
        <p:spPr bwMode="auto">
          <a:xfrm>
            <a:off x="76200" y="6400800"/>
            <a:ext cx="3733800" cy="457200"/>
          </a:xfrm>
          <a:prstGeom prst="horizontalScroll">
            <a:avLst/>
          </a:prstGeom>
          <a:solidFill>
            <a:srgbClr val="A2D668">
              <a:alpha val="9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000000"/>
                </a:solidFill>
              </a:rPr>
              <a:t>Slide Source: </a:t>
            </a:r>
            <a:r>
              <a:rPr lang="en-US" dirty="0" err="1">
                <a:solidFill>
                  <a:srgbClr val="000000"/>
                </a:solidFill>
              </a:rPr>
              <a:t>Onur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Mutlu</a:t>
            </a:r>
            <a:r>
              <a:rPr lang="en-US" dirty="0">
                <a:solidFill>
                  <a:srgbClr val="000000"/>
                </a:solidFill>
              </a:rPr>
              <a:t>, CMU</a:t>
            </a:r>
          </a:p>
        </p:txBody>
      </p:sp>
    </p:spTree>
    <p:extLst>
      <p:ext uri="{BB962C8B-B14F-4D97-AF65-F5344CB8AC3E}">
        <p14:creationId xmlns:p14="http://schemas.microsoft.com/office/powerpoint/2010/main" val="19324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DRAM – PCM Hybrid Memory 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10600" cy="4794920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PCM-based (main) memory be organized?</a:t>
            </a: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	</a:t>
            </a:r>
          </a:p>
          <a:p>
            <a:pPr lvl="1"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	</a:t>
            </a:r>
          </a:p>
          <a:p>
            <a:pPr eaLnBrk="1" hangingPunct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Hybrid PCM+DRAM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How to partition/migrate data between PCM and DRAM</a:t>
            </a:r>
            <a:endParaRPr lang="en-US" sz="1800" dirty="0">
              <a:latin typeface="Tahoma" charset="0"/>
              <a:ea typeface="ＭＳ Ｐゴシック" charset="0"/>
            </a:endParaRP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Is DRAM a cache for PCM or part of main memory?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How to design the hardware and software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00" y="6477001"/>
            <a:ext cx="1524000" cy="3810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B3EF163-E7CF-734F-8A38-A2627986A4B3}" type="slidenum">
              <a:rPr lang="en-US" sz="1600">
                <a:solidFill>
                  <a:srgbClr val="000000"/>
                </a:solidFill>
                <a:latin typeface="Garamond" charset="0"/>
              </a:rPr>
              <a:pPr eaLnBrk="1" hangingPunct="1"/>
              <a:t>56</a:t>
            </a:fld>
            <a:endParaRPr lang="en-US" sz="1600" dirty="0">
              <a:solidFill>
                <a:srgbClr val="000000"/>
              </a:solidFill>
              <a:latin typeface="Garamond" charset="0"/>
            </a:endParaRPr>
          </a:p>
        </p:txBody>
      </p:sp>
      <p:pic>
        <p:nvPicPr>
          <p:cNvPr id="52229" name="Picture 4" descr="pcm-dram.ti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971761"/>
            <a:ext cx="5588000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1932545"/>
            <a:ext cx="86423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1" name="Rectangle 5"/>
          <p:cNvSpPr>
            <a:spLocks noChangeArrowheads="1"/>
          </p:cNvSpPr>
          <p:nvPr/>
        </p:nvSpPr>
        <p:spPr bwMode="auto">
          <a:xfrm>
            <a:off x="3200400" y="3156681"/>
            <a:ext cx="2895600" cy="1143000"/>
          </a:xfrm>
          <a:prstGeom prst="rect">
            <a:avLst/>
          </a:prstGeom>
          <a:noFill/>
          <a:ln w="127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Horizontal Scroll 9"/>
          <p:cNvSpPr/>
          <p:nvPr/>
        </p:nvSpPr>
        <p:spPr bwMode="auto">
          <a:xfrm>
            <a:off x="76200" y="6400800"/>
            <a:ext cx="3733800" cy="457200"/>
          </a:xfrm>
          <a:prstGeom prst="horizontalScroll">
            <a:avLst/>
          </a:prstGeom>
          <a:solidFill>
            <a:srgbClr val="A2D668">
              <a:alpha val="9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000000"/>
                </a:solidFill>
              </a:rPr>
              <a:t>Slide Source: </a:t>
            </a:r>
            <a:r>
              <a:rPr lang="en-US" dirty="0" err="1">
                <a:solidFill>
                  <a:srgbClr val="000000"/>
                </a:solidFill>
              </a:rPr>
              <a:t>Onur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Mutlu</a:t>
            </a:r>
            <a:r>
              <a:rPr lang="en-US" dirty="0">
                <a:solidFill>
                  <a:srgbClr val="000000"/>
                </a:solidFill>
              </a:rPr>
              <a:t>, CMU</a:t>
            </a:r>
          </a:p>
        </p:txBody>
      </p:sp>
    </p:spTree>
    <p:extLst>
      <p:ext uri="{BB962C8B-B14F-4D97-AF65-F5344CB8AC3E}">
        <p14:creationId xmlns:p14="http://schemas.microsoft.com/office/powerpoint/2010/main" val="30828375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  <p:bldP spid="5223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PCM-based Main Memory 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4871120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How should PCM-based (main) memory be organized?</a:t>
            </a: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Pure PCM main memory </a:t>
            </a:r>
            <a:r>
              <a:rPr lang="en-US" sz="20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[Lee et al., ISCA’09, Top Picks’10]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How to redesign entire hierarchy (and cores) to overcome PCM shortcomings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67600" y="6400800"/>
            <a:ext cx="1524000" cy="2444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9D8C9EB-AE2A-C24C-B938-98D1CB46FF5A}" type="slidenum">
              <a:rPr lang="en-US" sz="1600">
                <a:solidFill>
                  <a:srgbClr val="000000"/>
                </a:solidFill>
                <a:latin typeface="Garamond" charset="0"/>
              </a:rPr>
              <a:pPr eaLnBrk="1" hangingPunct="1"/>
              <a:t>57</a:t>
            </a:fld>
            <a:endParaRPr lang="en-US" sz="1600" dirty="0">
              <a:solidFill>
                <a:srgbClr val="000000"/>
              </a:solidFill>
              <a:latin typeface="Garamond" charset="0"/>
            </a:endParaRPr>
          </a:p>
        </p:txBody>
      </p:sp>
      <p:pic>
        <p:nvPicPr>
          <p:cNvPr id="54277" name="Picture 4" descr="pcm-dram.ti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2325216"/>
            <a:ext cx="5588000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1" y="2286000"/>
            <a:ext cx="86423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9" name="Rectangle 5"/>
          <p:cNvSpPr>
            <a:spLocks noChangeArrowheads="1"/>
          </p:cNvSpPr>
          <p:nvPr/>
        </p:nvSpPr>
        <p:spPr bwMode="auto">
          <a:xfrm>
            <a:off x="6096000" y="3544416"/>
            <a:ext cx="2895600" cy="1143000"/>
          </a:xfrm>
          <a:prstGeom prst="rect">
            <a:avLst/>
          </a:prstGeom>
          <a:noFill/>
          <a:ln w="127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Horizontal Scroll 7"/>
          <p:cNvSpPr/>
          <p:nvPr/>
        </p:nvSpPr>
        <p:spPr bwMode="auto">
          <a:xfrm>
            <a:off x="76200" y="6400800"/>
            <a:ext cx="3733800" cy="457200"/>
          </a:xfrm>
          <a:prstGeom prst="horizontalScroll">
            <a:avLst/>
          </a:prstGeom>
          <a:solidFill>
            <a:srgbClr val="A2D668">
              <a:alpha val="9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000000"/>
                </a:solidFill>
              </a:rPr>
              <a:t>Slide Source: </a:t>
            </a:r>
            <a:r>
              <a:rPr lang="en-US" dirty="0" err="1">
                <a:solidFill>
                  <a:srgbClr val="000000"/>
                </a:solidFill>
              </a:rPr>
              <a:t>Onur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Mutlu</a:t>
            </a:r>
            <a:r>
              <a:rPr lang="en-US" dirty="0">
                <a:solidFill>
                  <a:srgbClr val="000000"/>
                </a:solidFill>
              </a:rPr>
              <a:t>, CMU</a:t>
            </a:r>
          </a:p>
        </p:txBody>
      </p:sp>
    </p:spTree>
    <p:extLst>
      <p:ext uri="{BB962C8B-B14F-4D97-AF65-F5344CB8AC3E}">
        <p14:creationId xmlns:p14="http://schemas.microsoft.com/office/powerpoint/2010/main" val="311515052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772400" cy="1143000"/>
          </a:xfrm>
        </p:spPr>
        <p:txBody>
          <a:bodyPr/>
          <a:lstStyle/>
          <a:p>
            <a:r>
              <a:rPr lang="en-US" dirty="0"/>
              <a:t>Stacked DRAM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25908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DRAM vertically stacked on the processor die.</a:t>
            </a:r>
          </a:p>
          <a:p>
            <a:r>
              <a:rPr lang="en-US" dirty="0">
                <a:solidFill>
                  <a:srgbClr val="0000FF"/>
                </a:solidFill>
              </a:rPr>
              <a:t>Stacked DRAMs offer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High bandwidth</a:t>
            </a:r>
          </a:p>
          <a:p>
            <a:pPr lvl="1"/>
            <a:r>
              <a:rPr lang="en-US" dirty="0"/>
              <a:t>Large capacity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Same or slightly lower latency.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5800" y="64008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3-D Stacked  DRAM</a:t>
            </a:r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8200" y="64008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2.5-D Stacked  DRAM</a:t>
            </a:r>
            <a:endParaRPr lang="en-IN" dirty="0">
              <a:solidFill>
                <a:srgbClr val="000000"/>
              </a:solidFill>
            </a:endParaRPr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29000"/>
            <a:ext cx="7839075" cy="3064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659" y="1671637"/>
            <a:ext cx="3229741" cy="236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ular Callout 15"/>
          <p:cNvSpPr/>
          <p:nvPr/>
        </p:nvSpPr>
        <p:spPr bwMode="auto">
          <a:xfrm>
            <a:off x="2514600" y="4038600"/>
            <a:ext cx="4114800" cy="1752600"/>
          </a:xfrm>
          <a:prstGeom prst="wedgeRoundRectCallout">
            <a:avLst/>
          </a:prstGeom>
          <a:solidFill>
            <a:srgbClr val="FFFF7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Can be used as 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Cache  or 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Part of Memory</a:t>
            </a:r>
            <a:endParaRPr lang="en-I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2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4" grpId="0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772400" cy="1143000"/>
          </a:xfrm>
        </p:spPr>
        <p:txBody>
          <a:bodyPr/>
          <a:lstStyle/>
          <a:p>
            <a:r>
              <a:rPr lang="en-US" dirty="0"/>
              <a:t>Processor </a:t>
            </a:r>
            <a:r>
              <a:rPr lang="en-US" dirty="0" err="1"/>
              <a:t>Orgn</a:t>
            </a:r>
            <a:r>
              <a:rPr lang="en-US" dirty="0"/>
              <a:t>. With DRAM Cache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381000" y="1388716"/>
            <a:ext cx="6705600" cy="5410200"/>
          </a:xfrm>
          <a:prstGeom prst="roundRect">
            <a:avLst/>
          </a:prstGeom>
          <a:solidFill>
            <a:srgbClr val="B4DE8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06876" y="1764268"/>
            <a:ext cx="762000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Core 0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6876" y="2983468"/>
            <a:ext cx="762000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Core 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6876" y="5498068"/>
            <a:ext cx="762000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Core 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6010" y="4126468"/>
            <a:ext cx="261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673676" y="1764268"/>
            <a:ext cx="76200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L1D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73676" y="2297668"/>
            <a:ext cx="76200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L1I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673676" y="2983468"/>
            <a:ext cx="76200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L1D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673676" y="3516868"/>
            <a:ext cx="76200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L1I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673676" y="5498068"/>
            <a:ext cx="76200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L1D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673676" y="6031468"/>
            <a:ext cx="76200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L1I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368876" y="2501776"/>
            <a:ext cx="304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368876" y="3693760"/>
            <a:ext cx="304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368876" y="6219248"/>
            <a:ext cx="304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892876" y="2678668"/>
            <a:ext cx="1069524" cy="2667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L2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Arial"/>
                <a:cs typeface="Arial"/>
              </a:rPr>
              <a:t>LLSC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(~8MB)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368876" y="1968376"/>
            <a:ext cx="304800" cy="0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368876" y="3171248"/>
            <a:ext cx="304800" cy="0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368876" y="5685848"/>
            <a:ext cx="304800" cy="0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5715000" y="2259572"/>
            <a:ext cx="1295400" cy="35052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Stacked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DRAM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Cache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(~1GB)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481180" y="1764268"/>
            <a:ext cx="1205620" cy="464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(Off Chip)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Main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Memory</a:t>
            </a:r>
          </a:p>
        </p:txBody>
      </p:sp>
      <p:cxnSp>
        <p:nvCxnSpPr>
          <p:cNvPr id="24" name="Elbow Connector 23"/>
          <p:cNvCxnSpPr>
            <a:stCxn id="13" idx="3"/>
            <a:endCxn id="18" idx="1"/>
          </p:cNvCxnSpPr>
          <p:nvPr/>
        </p:nvCxnSpPr>
        <p:spPr>
          <a:xfrm flipV="1">
            <a:off x="2435676" y="4012168"/>
            <a:ext cx="457200" cy="1676400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24"/>
          <p:cNvCxnSpPr>
            <a:stCxn id="14" idx="3"/>
            <a:endCxn id="18" idx="2"/>
          </p:cNvCxnSpPr>
          <p:nvPr/>
        </p:nvCxnSpPr>
        <p:spPr>
          <a:xfrm flipV="1">
            <a:off x="2435676" y="5345668"/>
            <a:ext cx="991962" cy="876300"/>
          </a:xfrm>
          <a:prstGeom prst="bentConnector2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hape 25"/>
          <p:cNvCxnSpPr>
            <a:stCxn id="9" idx="3"/>
            <a:endCxn id="18" idx="0"/>
          </p:cNvCxnSpPr>
          <p:nvPr/>
        </p:nvCxnSpPr>
        <p:spPr>
          <a:xfrm>
            <a:off x="2435676" y="1954768"/>
            <a:ext cx="991962" cy="723900"/>
          </a:xfrm>
          <a:prstGeom prst="bentConnector2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0" idx="3"/>
          </p:cNvCxnSpPr>
          <p:nvPr/>
        </p:nvCxnSpPr>
        <p:spPr>
          <a:xfrm>
            <a:off x="2435676" y="2488168"/>
            <a:ext cx="457200" cy="342900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435676" y="3212068"/>
            <a:ext cx="457200" cy="0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427512" y="3704648"/>
            <a:ext cx="457200" cy="0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81600" y="3581400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Hit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038600" y="5638800"/>
            <a:ext cx="1398816" cy="762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Memory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Controller</a:t>
            </a:r>
          </a:p>
        </p:txBody>
      </p:sp>
      <p:cxnSp>
        <p:nvCxnSpPr>
          <p:cNvPr id="35" name="Straight Arrow Connector 34"/>
          <p:cNvCxnSpPr>
            <a:endCxn id="34" idx="0"/>
          </p:cNvCxnSpPr>
          <p:nvPr/>
        </p:nvCxnSpPr>
        <p:spPr>
          <a:xfrm flipH="1">
            <a:off x="4738008" y="4431268"/>
            <a:ext cx="10880" cy="1207532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800600" y="480060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Miss</a:t>
            </a:r>
          </a:p>
        </p:txBody>
      </p:sp>
      <p:cxnSp>
        <p:nvCxnSpPr>
          <p:cNvPr id="37" name="Elbow Connector 36"/>
          <p:cNvCxnSpPr>
            <a:stCxn id="34" idx="3"/>
            <a:endCxn id="23" idx="1"/>
          </p:cNvCxnSpPr>
          <p:nvPr/>
        </p:nvCxnSpPr>
        <p:spPr>
          <a:xfrm flipV="1">
            <a:off x="5437416" y="4088368"/>
            <a:ext cx="2043764" cy="1931432"/>
          </a:xfrm>
          <a:prstGeom prst="bentConnector3">
            <a:avLst>
              <a:gd name="adj1" fmla="val 85213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010400" y="3657600"/>
            <a:ext cx="487132" cy="11668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588076" y="6488668"/>
            <a:ext cx="299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Processor with Stacked DRAM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4752536" y="3996396"/>
            <a:ext cx="0" cy="457200"/>
          </a:xfrm>
          <a:prstGeom prst="straightConnector1">
            <a:avLst/>
          </a:prstGeom>
          <a:ln w="222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8" idx="3"/>
            <a:endCxn id="22" idx="1"/>
          </p:cNvCxnSpPr>
          <p:nvPr/>
        </p:nvCxnSpPr>
        <p:spPr bwMode="auto">
          <a:xfrm>
            <a:off x="3962400" y="4012168"/>
            <a:ext cx="1752600" cy="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317188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381000" y="1389063"/>
            <a:ext cx="8321675" cy="5468937"/>
            <a:chOff x="381000" y="1388716"/>
            <a:chExt cx="8322152" cy="5469284"/>
          </a:xfrm>
        </p:grpSpPr>
        <p:sp>
          <p:nvSpPr>
            <p:cNvPr id="4" name="Rounded Rectangle 3"/>
            <p:cNvSpPr/>
            <p:nvPr/>
          </p:nvSpPr>
          <p:spPr>
            <a:xfrm>
              <a:off x="381000" y="1388716"/>
              <a:ext cx="6834580" cy="541054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06438" y="1764977"/>
              <a:ext cx="762044" cy="91445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Core 0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06438" y="2895349"/>
              <a:ext cx="762044" cy="91445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Core 1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06438" y="5497427"/>
              <a:ext cx="762044" cy="91445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Core 15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200" y="3886200"/>
              <a:ext cx="738664" cy="477054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>
                <a:defRPr/>
              </a:pPr>
              <a:r>
                <a:rPr lang="en-US" sz="3600" dirty="0">
                  <a:cs typeface="+mn-cs"/>
                </a:rPr>
                <a:t>...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673299" y="1764977"/>
              <a:ext cx="762044" cy="381024"/>
            </a:xfrm>
            <a:prstGeom prst="round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L1D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673299" y="2298411"/>
              <a:ext cx="762044" cy="381024"/>
            </a:xfrm>
            <a:prstGeom prst="round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L1I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73299" y="2895349"/>
              <a:ext cx="762044" cy="381024"/>
            </a:xfrm>
            <a:prstGeom prst="round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L1D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673299" y="3428782"/>
              <a:ext cx="762044" cy="381024"/>
            </a:xfrm>
            <a:prstGeom prst="round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L1I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673299" y="5497427"/>
              <a:ext cx="762044" cy="381024"/>
            </a:xfrm>
            <a:prstGeom prst="round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L1D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673299" y="6030861"/>
              <a:ext cx="762044" cy="381024"/>
            </a:xfrm>
            <a:prstGeom prst="round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L1I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1368482" y="2501624"/>
              <a:ext cx="30481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368482" y="3606594"/>
              <a:ext cx="30481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368482" y="6219785"/>
              <a:ext cx="30481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17"/>
            <p:cNvSpPr/>
            <p:nvPr/>
          </p:nvSpPr>
          <p:spPr>
            <a:xfrm>
              <a:off x="3044978" y="1676071"/>
              <a:ext cx="1070036" cy="213373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L2 Cache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368482" y="1968190"/>
              <a:ext cx="30481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368482" y="3082685"/>
              <a:ext cx="30481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368482" y="5686351"/>
              <a:ext cx="30481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7498171" y="1766565"/>
              <a:ext cx="1204981" cy="4648495"/>
            </a:xfrm>
            <a:prstGeom prst="roundRect">
              <a:avLst/>
            </a:prstGeom>
            <a:solidFill>
              <a:srgbClr val="FF8E1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(Off Chip)</a:t>
              </a:r>
            </a:p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Main</a:t>
              </a:r>
            </a:p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Memory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V="1">
              <a:off x="2435343" y="3112850"/>
              <a:ext cx="612810" cy="11113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68" name="TextBox 31"/>
            <p:cNvSpPr txBox="1">
              <a:spLocks noChangeArrowheads="1"/>
            </p:cNvSpPr>
            <p:nvPr/>
          </p:nvSpPr>
          <p:spPr bwMode="auto">
            <a:xfrm>
              <a:off x="5181600" y="3200400"/>
              <a:ext cx="4587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Hit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6296946" y="2801526"/>
              <a:ext cx="637254" cy="257913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Memory</a:t>
              </a:r>
            </a:p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Controller</a:t>
              </a:r>
            </a:p>
          </p:txBody>
        </p:sp>
        <p:sp>
          <p:nvSpPr>
            <p:cNvPr id="82970" name="TextBox 35"/>
            <p:cNvSpPr txBox="1">
              <a:spLocks noChangeArrowheads="1"/>
            </p:cNvSpPr>
            <p:nvPr/>
          </p:nvSpPr>
          <p:spPr bwMode="auto">
            <a:xfrm>
              <a:off x="4797876" y="4888468"/>
              <a:ext cx="61427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Miss</a:t>
              </a:r>
            </a:p>
          </p:txBody>
        </p:sp>
        <p:sp>
          <p:nvSpPr>
            <p:cNvPr id="82971" name="TextBox 38"/>
            <p:cNvSpPr txBox="1">
              <a:spLocks noChangeArrowheads="1"/>
            </p:cNvSpPr>
            <p:nvPr/>
          </p:nvSpPr>
          <p:spPr bwMode="auto">
            <a:xfrm>
              <a:off x="2588076" y="6488668"/>
              <a:ext cx="25186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Multi-Core Processor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4753226" y="3997143"/>
              <a:ext cx="0" cy="457229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2435343" y="3557379"/>
              <a:ext cx="612810" cy="12701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4721474" y="1766565"/>
              <a:ext cx="1070036" cy="4648495"/>
            </a:xfrm>
            <a:prstGeom prst="roundRect">
              <a:avLst/>
            </a:prstGeom>
            <a:solidFill>
              <a:srgbClr val="FFFF7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L3 Cache</a:t>
              </a:r>
            </a:p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i="1" dirty="0">
                  <a:solidFill>
                    <a:schemeClr val="tx1"/>
                  </a:solidFill>
                </a:rPr>
                <a:t>LLSC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3048153" y="4454373"/>
              <a:ext cx="1070036" cy="2022603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L2 Cache</a:t>
              </a:r>
            </a:p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2438518" y="5714927"/>
              <a:ext cx="612810" cy="11114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2438518" y="6161044"/>
              <a:ext cx="612810" cy="11113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ounded Rectangle 53"/>
            <p:cNvSpPr/>
            <p:nvPr/>
          </p:nvSpPr>
          <p:spPr>
            <a:xfrm>
              <a:off x="609613" y="4419445"/>
              <a:ext cx="762044" cy="91445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Core 14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1676474" y="4419445"/>
              <a:ext cx="762044" cy="381024"/>
            </a:xfrm>
            <a:prstGeom prst="round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L1D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1676474" y="4952879"/>
              <a:ext cx="762044" cy="381024"/>
            </a:xfrm>
            <a:prstGeom prst="round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L1I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1371657" y="5129103"/>
              <a:ext cx="30481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1371657" y="4606782"/>
              <a:ext cx="30481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2438518" y="4636947"/>
              <a:ext cx="612810" cy="11113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2438518" y="5081475"/>
              <a:ext cx="612810" cy="12701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2438518" y="1980891"/>
              <a:ext cx="612810" cy="12701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2438518" y="2427007"/>
              <a:ext cx="612810" cy="11113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8" idx="3"/>
            </p:cNvCxnSpPr>
            <p:nvPr/>
          </p:nvCxnSpPr>
          <p:spPr>
            <a:xfrm>
              <a:off x="4115014" y="2742939"/>
              <a:ext cx="60646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4115014" y="5410108"/>
              <a:ext cx="60646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89" name="Left-Right Arrow 69"/>
            <p:cNvSpPr>
              <a:spLocks noChangeArrowheads="1"/>
            </p:cNvSpPr>
            <p:nvPr/>
          </p:nvSpPr>
          <p:spPr bwMode="auto">
            <a:xfrm>
              <a:off x="6934200" y="3886200"/>
              <a:ext cx="563332" cy="338796"/>
            </a:xfrm>
            <a:prstGeom prst="leftRightArrow">
              <a:avLst>
                <a:gd name="adj1" fmla="val 50000"/>
                <a:gd name="adj2" fmla="val 4999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1">
                <a:latin typeface="Arial" charset="0"/>
                <a:cs typeface="Arial" charset="0"/>
              </a:endParaRPr>
            </a:p>
          </p:txBody>
        </p:sp>
        <p:cxnSp>
          <p:nvCxnSpPr>
            <p:cNvPr id="71" name="Straight Arrow Connector 70"/>
            <p:cNvCxnSpPr>
              <a:stCxn id="40" idx="3"/>
              <a:endCxn id="34" idx="1"/>
            </p:cNvCxnSpPr>
            <p:nvPr/>
          </p:nvCxnSpPr>
          <p:spPr>
            <a:xfrm>
              <a:off x="5791510" y="4090812"/>
              <a:ext cx="504854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itle 1"/>
          <p:cNvSpPr txBox="1">
            <a:spLocks/>
          </p:cNvSpPr>
          <p:nvPr/>
        </p:nvSpPr>
        <p:spPr bwMode="auto">
          <a:xfrm>
            <a:off x="228600" y="76200"/>
            <a:ext cx="8001000" cy="1143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latin typeface="Comic Sans MS" pitchFamily="66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latin typeface="Comic Sans MS" pitchFamily="66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latin typeface="Comic Sans MS" pitchFamily="66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latin typeface="Comic Sans MS" pitchFamily="66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latin typeface="Comic Sans MS" pitchFamily="66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latin typeface="Comic Sans MS" pitchFamily="66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latin typeface="Comic Sans MS" pitchFamily="66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latin typeface="Comic Sans MS" pitchFamily="66" charset="0"/>
                <a:cs typeface="Arial" charset="0"/>
              </a:defRPr>
            </a:lvl9pPr>
          </a:lstStyle>
          <a:p>
            <a:pPr>
              <a:defRPr/>
            </a:pPr>
            <a:r>
              <a:rPr lang="en-US" kern="0" dirty="0"/>
              <a:t>Memory Hierarchy in Multicore </a:t>
            </a:r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295400"/>
            <a:ext cx="8734425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84729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772400" cy="1143000"/>
          </a:xfrm>
        </p:spPr>
        <p:txBody>
          <a:bodyPr/>
          <a:lstStyle/>
          <a:p>
            <a:r>
              <a:rPr lang="en-US" dirty="0"/>
              <a:t>Problems in Architecting Large DRAM Caches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52578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Small cache line size (64 B):  </a:t>
            </a:r>
            <a:r>
              <a:rPr lang="en-US" dirty="0">
                <a:solidFill>
                  <a:srgbClr val="0000FF"/>
                </a:solidFill>
              </a:rPr>
              <a:t>Lower spatial locality, but reduced wasted bandwidth and cache capacity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Problem:   </a:t>
            </a:r>
            <a:r>
              <a:rPr lang="en-US" dirty="0">
                <a:solidFill>
                  <a:srgbClr val="0000FF"/>
                </a:solidFill>
              </a:rPr>
              <a:t>Large tag store of 10’s of MB</a:t>
            </a:r>
          </a:p>
          <a:p>
            <a:pPr lvl="2"/>
            <a:r>
              <a:rPr lang="en-US" dirty="0"/>
              <a:t>E.g.  256MB DRAM cache needs ~20MB tag store</a:t>
            </a:r>
          </a:p>
          <a:p>
            <a:r>
              <a:rPr lang="en-US" dirty="0">
                <a:solidFill>
                  <a:srgbClr val="008000"/>
                </a:solidFill>
              </a:rPr>
              <a:t>Large cache block size (2048B)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Low tag store overhead – SRAM tag-store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Problem: </a:t>
            </a:r>
            <a:r>
              <a:rPr lang="en-US" dirty="0">
                <a:solidFill>
                  <a:srgbClr val="0000FF"/>
                </a:solidFill>
              </a:rPr>
              <a:t>wasted off-chip bandwidth and wasted cache capacity</a:t>
            </a:r>
          </a:p>
          <a:p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81000" y="4912223"/>
            <a:ext cx="3960571" cy="168982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u="sng" dirty="0">
                <a:solidFill>
                  <a:srgbClr val="FFFFFF"/>
                </a:solidFill>
                <a:latin typeface="Arial"/>
                <a:cs typeface="Arial"/>
              </a:rPr>
              <a:t>Option 1: SRAM Tags</a:t>
            </a:r>
            <a:endParaRPr lang="en-US" sz="2200" dirty="0">
              <a:solidFill>
                <a:srgbClr val="FFFFFF"/>
              </a:solidFill>
              <a:latin typeface="Arial"/>
              <a:cs typeface="Arial"/>
            </a:endParaRPr>
          </a:p>
          <a:p>
            <a:pPr algn="ctr"/>
            <a:r>
              <a:rPr lang="en-US" sz="2200" dirty="0">
                <a:solidFill>
                  <a:srgbClr val="FFFFFF"/>
                </a:solidFill>
                <a:latin typeface="Arial"/>
                <a:cs typeface="Arial"/>
              </a:rPr>
              <a:t>Low Hit Time, but Impractical (Large SRAM)</a:t>
            </a:r>
          </a:p>
          <a:p>
            <a:pPr algn="ctr"/>
            <a:r>
              <a:rPr lang="en-US" sz="2200" dirty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lang="en-US" sz="2200" dirty="0" err="1">
                <a:solidFill>
                  <a:srgbClr val="FFFFFF"/>
                </a:solidFill>
                <a:latin typeface="Arial"/>
                <a:cs typeface="Arial"/>
              </a:rPr>
              <a:t>AlloyCache</a:t>
            </a:r>
            <a:r>
              <a:rPr lang="en-US" sz="220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Arial"/>
                <a:cs typeface="Arial"/>
              </a:rPr>
              <a:t>ATCache</a:t>
            </a:r>
            <a:r>
              <a:rPr lang="en-US" sz="2200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495800" y="4912223"/>
            <a:ext cx="4495800" cy="1689820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u="sng" dirty="0">
                <a:solidFill>
                  <a:srgbClr val="FFFFFF"/>
                </a:solidFill>
                <a:latin typeface="Arial"/>
                <a:cs typeface="Arial"/>
              </a:rPr>
              <a:t>Option 2:  Tags in DRAM</a:t>
            </a:r>
            <a:endParaRPr lang="en-US" sz="2200" dirty="0">
              <a:solidFill>
                <a:srgbClr val="FFFFFF"/>
              </a:solidFill>
              <a:latin typeface="Arial"/>
              <a:cs typeface="Arial"/>
            </a:endParaRPr>
          </a:p>
          <a:p>
            <a:pPr algn="ctr"/>
            <a:r>
              <a:rPr lang="en-US" sz="2200" dirty="0">
                <a:solidFill>
                  <a:srgbClr val="FFFFFF"/>
                </a:solidFill>
                <a:latin typeface="Arial"/>
                <a:cs typeface="Arial"/>
              </a:rPr>
              <a:t>Naïve design has 2x latency</a:t>
            </a:r>
          </a:p>
          <a:p>
            <a:pPr algn="ctr"/>
            <a:r>
              <a:rPr lang="en-US" sz="2200" dirty="0">
                <a:solidFill>
                  <a:srgbClr val="FFFFFF"/>
                </a:solidFill>
                <a:latin typeface="Arial"/>
                <a:cs typeface="Arial"/>
              </a:rPr>
              <a:t>(Two accesses --  tag and data)</a:t>
            </a:r>
          </a:p>
          <a:p>
            <a:pPr algn="ctr"/>
            <a:r>
              <a:rPr lang="en-US" sz="2200" dirty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lang="en-US" sz="2200" dirty="0" err="1">
                <a:solidFill>
                  <a:srgbClr val="FFFFFF"/>
                </a:solidFill>
                <a:latin typeface="Arial"/>
                <a:cs typeface="Arial"/>
              </a:rPr>
              <a:t>FootPrintCache</a:t>
            </a:r>
            <a:r>
              <a:rPr lang="en-US" sz="2200" dirty="0">
                <a:solidFill>
                  <a:srgbClr val="FFFFFF"/>
                </a:solidFill>
                <a:latin typeface="Arial"/>
                <a:cs typeface="Arial"/>
              </a:rPr>
              <a:t>, CHOP]</a:t>
            </a:r>
          </a:p>
        </p:txBody>
      </p:sp>
    </p:spTree>
    <p:extLst>
      <p:ext uri="{BB962C8B-B14F-4D97-AF65-F5344CB8AC3E}">
        <p14:creationId xmlns:p14="http://schemas.microsoft.com/office/powerpoint/2010/main" val="42323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772400" cy="1143000"/>
          </a:xfrm>
        </p:spPr>
        <p:txBody>
          <a:bodyPr/>
          <a:lstStyle/>
          <a:p>
            <a:r>
              <a:rPr lang="en-US" dirty="0"/>
              <a:t>Processor </a:t>
            </a:r>
            <a:r>
              <a:rPr lang="en-US" dirty="0" err="1"/>
              <a:t>Orgn</a:t>
            </a:r>
            <a:r>
              <a:rPr lang="en-US" dirty="0"/>
              <a:t>. With DRAM Cache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381000" y="1388716"/>
            <a:ext cx="6705600" cy="5410200"/>
          </a:xfrm>
          <a:prstGeom prst="roundRect">
            <a:avLst/>
          </a:prstGeom>
          <a:solidFill>
            <a:srgbClr val="B4DE8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06876" y="1764268"/>
            <a:ext cx="762000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Core 0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6876" y="2983468"/>
            <a:ext cx="762000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Core 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6876" y="5498068"/>
            <a:ext cx="762000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Core 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6010" y="4126468"/>
            <a:ext cx="261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673676" y="1764268"/>
            <a:ext cx="76200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L1D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73676" y="2297668"/>
            <a:ext cx="76200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L1I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673676" y="2983468"/>
            <a:ext cx="76200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L1D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673676" y="3516868"/>
            <a:ext cx="76200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L1I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673676" y="5498068"/>
            <a:ext cx="76200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L1D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673676" y="6031468"/>
            <a:ext cx="76200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L1I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368876" y="2501776"/>
            <a:ext cx="304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368876" y="3693760"/>
            <a:ext cx="304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368876" y="6219248"/>
            <a:ext cx="304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892876" y="2678668"/>
            <a:ext cx="1069524" cy="2667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L2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Arial"/>
                <a:cs typeface="Arial"/>
              </a:rPr>
              <a:t>LLSC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368876" y="1968376"/>
            <a:ext cx="304800" cy="0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368876" y="3171248"/>
            <a:ext cx="304800" cy="0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368876" y="5685848"/>
            <a:ext cx="304800" cy="0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5715000" y="2259572"/>
            <a:ext cx="1295400" cy="35052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DRAM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Cache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(Vertically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Stacked)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81180" y="1764268"/>
            <a:ext cx="1205620" cy="464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(Off Chip)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Main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Memory</a:t>
            </a:r>
          </a:p>
        </p:txBody>
      </p:sp>
      <p:cxnSp>
        <p:nvCxnSpPr>
          <p:cNvPr id="24" name="Elbow Connector 23"/>
          <p:cNvCxnSpPr>
            <a:stCxn id="13" idx="3"/>
            <a:endCxn id="18" idx="1"/>
          </p:cNvCxnSpPr>
          <p:nvPr/>
        </p:nvCxnSpPr>
        <p:spPr>
          <a:xfrm flipV="1">
            <a:off x="2435676" y="4012168"/>
            <a:ext cx="457200" cy="1676400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24"/>
          <p:cNvCxnSpPr>
            <a:stCxn id="14" idx="3"/>
            <a:endCxn id="18" idx="2"/>
          </p:cNvCxnSpPr>
          <p:nvPr/>
        </p:nvCxnSpPr>
        <p:spPr>
          <a:xfrm flipV="1">
            <a:off x="2435676" y="5345668"/>
            <a:ext cx="991962" cy="876300"/>
          </a:xfrm>
          <a:prstGeom prst="bentConnector2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hape 25"/>
          <p:cNvCxnSpPr>
            <a:stCxn id="9" idx="3"/>
            <a:endCxn id="18" idx="0"/>
          </p:cNvCxnSpPr>
          <p:nvPr/>
        </p:nvCxnSpPr>
        <p:spPr>
          <a:xfrm>
            <a:off x="2435676" y="1954768"/>
            <a:ext cx="991962" cy="723900"/>
          </a:xfrm>
          <a:prstGeom prst="bentConnector2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0" idx="3"/>
          </p:cNvCxnSpPr>
          <p:nvPr/>
        </p:nvCxnSpPr>
        <p:spPr>
          <a:xfrm>
            <a:off x="2435676" y="2488168"/>
            <a:ext cx="457200" cy="342900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435676" y="3212068"/>
            <a:ext cx="457200" cy="0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427512" y="3704648"/>
            <a:ext cx="457200" cy="0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253588" y="3593068"/>
            <a:ext cx="990600" cy="838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000000"/>
                </a:solidFill>
                <a:latin typeface="Arial"/>
                <a:cs typeface="Arial"/>
              </a:rPr>
              <a:t>Tag-</a:t>
            </a:r>
            <a:r>
              <a:rPr lang="en-US" i="1" dirty="0" err="1">
                <a:solidFill>
                  <a:srgbClr val="000000"/>
                </a:solidFill>
                <a:latin typeface="Arial"/>
                <a:cs typeface="Arial"/>
              </a:rPr>
              <a:t>Pred</a:t>
            </a:r>
            <a:endParaRPr lang="en-US" i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30" idx="6"/>
            <a:endCxn id="22" idx="1"/>
          </p:cNvCxnSpPr>
          <p:nvPr/>
        </p:nvCxnSpPr>
        <p:spPr>
          <a:xfrm>
            <a:off x="5244188" y="4012168"/>
            <a:ext cx="470812" cy="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81600" y="3200400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Hit</a:t>
            </a:r>
          </a:p>
        </p:txBody>
      </p:sp>
      <p:cxnSp>
        <p:nvCxnSpPr>
          <p:cNvPr id="33" name="Straight Arrow Connector 32"/>
          <p:cNvCxnSpPr>
            <a:stCxn id="18" idx="3"/>
            <a:endCxn id="40" idx="1"/>
          </p:cNvCxnSpPr>
          <p:nvPr/>
        </p:nvCxnSpPr>
        <p:spPr>
          <a:xfrm flipV="1">
            <a:off x="3962400" y="4000500"/>
            <a:ext cx="228600" cy="1166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4038600" y="5638800"/>
            <a:ext cx="1398816" cy="762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Memory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Controller</a:t>
            </a:r>
          </a:p>
        </p:txBody>
      </p:sp>
      <p:cxnSp>
        <p:nvCxnSpPr>
          <p:cNvPr id="35" name="Straight Arrow Connector 34"/>
          <p:cNvCxnSpPr>
            <a:stCxn id="30" idx="4"/>
            <a:endCxn id="34" idx="0"/>
          </p:cNvCxnSpPr>
          <p:nvPr/>
        </p:nvCxnSpPr>
        <p:spPr>
          <a:xfrm flipH="1">
            <a:off x="4738008" y="4431268"/>
            <a:ext cx="10880" cy="1207532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97876" y="48884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Miss</a:t>
            </a:r>
          </a:p>
        </p:txBody>
      </p:sp>
      <p:cxnSp>
        <p:nvCxnSpPr>
          <p:cNvPr id="37" name="Elbow Connector 36"/>
          <p:cNvCxnSpPr>
            <a:stCxn id="34" idx="3"/>
            <a:endCxn id="23" idx="1"/>
          </p:cNvCxnSpPr>
          <p:nvPr/>
        </p:nvCxnSpPr>
        <p:spPr>
          <a:xfrm flipV="1">
            <a:off x="5437416" y="4088368"/>
            <a:ext cx="2043764" cy="1931432"/>
          </a:xfrm>
          <a:prstGeom prst="bentConnector3">
            <a:avLst>
              <a:gd name="adj1" fmla="val 85213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010400" y="3657600"/>
            <a:ext cx="487132" cy="11668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588076" y="6488668"/>
            <a:ext cx="299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Processor with Stacked DRAM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4191000" y="3657600"/>
            <a:ext cx="1295400" cy="685800"/>
          </a:xfrm>
          <a:prstGeom prst="roundRect">
            <a:avLst/>
          </a:prstGeom>
          <a:solidFill>
            <a:srgbClr val="B4DE8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  <a:latin typeface="Arial"/>
                <a:cs typeface="Arial"/>
              </a:rPr>
              <a:t>MetaData</a:t>
            </a: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 on 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SRAM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715000" y="2271932"/>
            <a:ext cx="1295400" cy="685800"/>
          </a:xfrm>
          <a:prstGeom prst="roundRect">
            <a:avLst/>
          </a:prstGeom>
          <a:solidFill>
            <a:srgbClr val="FFFF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  <a:latin typeface="Arial"/>
                <a:cs typeface="Arial"/>
              </a:rPr>
              <a:t>MetaData</a:t>
            </a: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 on 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DRAM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962400" y="3988136"/>
            <a:ext cx="1524000" cy="26432"/>
          </a:xfrm>
          <a:prstGeom prst="straightConnector1">
            <a:avLst/>
          </a:prstGeom>
          <a:ln w="222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752536" y="3996396"/>
            <a:ext cx="0" cy="457200"/>
          </a:xfrm>
          <a:prstGeom prst="straightConnector1">
            <a:avLst/>
          </a:prstGeom>
          <a:ln w="222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01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0" grpId="0" animBg="1"/>
      <p:bldP spid="4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696200" cy="1143000"/>
          </a:xfrm>
        </p:spPr>
        <p:txBody>
          <a:bodyPr/>
          <a:lstStyle/>
          <a:p>
            <a:r>
              <a:rPr lang="en-US" dirty="0"/>
              <a:t>Research Issues in </a:t>
            </a:r>
            <a:r>
              <a:rPr lang="en-US" dirty="0" err="1"/>
              <a:t>Multicore</a:t>
            </a:r>
            <a:r>
              <a:rPr lang="en-US" dirty="0"/>
              <a:t> Memory Hierarchy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477000"/>
            <a:ext cx="2133600" cy="244475"/>
          </a:xfrm>
        </p:spPr>
        <p:txBody>
          <a:bodyPr/>
          <a:lstStyle/>
          <a:p>
            <a:fld id="{29F2697B-E0F8-4B67-B9E5-0D856E481876}" type="slidenum">
              <a:rPr lang="en-US" smtClean="0">
                <a:solidFill>
                  <a:srgbClr val="000000"/>
                </a:solidFill>
                <a:latin typeface="Comic Sans MS"/>
              </a:rPr>
              <a:pPr/>
              <a:t>62</a:t>
            </a:fld>
            <a:endParaRPr lang="en-US" dirty="0">
              <a:solidFill>
                <a:srgbClr val="000000"/>
              </a:solidFill>
              <a:latin typeface="Comic Sans MS"/>
            </a:endParaRPr>
          </a:p>
        </p:txBody>
      </p:sp>
      <p:grpSp>
        <p:nvGrpSpPr>
          <p:cNvPr id="3" name="Group 36"/>
          <p:cNvGrpSpPr/>
          <p:nvPr/>
        </p:nvGrpSpPr>
        <p:grpSpPr>
          <a:xfrm>
            <a:off x="1905000" y="1676400"/>
            <a:ext cx="4038600" cy="3657601"/>
            <a:chOff x="1524000" y="2286000"/>
            <a:chExt cx="2795588" cy="2448596"/>
          </a:xfrm>
        </p:grpSpPr>
        <p:sp>
          <p:nvSpPr>
            <p:cNvPr id="38" name="Rectangle 4"/>
            <p:cNvSpPr>
              <a:spLocks noChangeArrowheads="1"/>
            </p:cNvSpPr>
            <p:nvPr/>
          </p:nvSpPr>
          <p:spPr bwMode="auto">
            <a:xfrm>
              <a:off x="1524000" y="2286000"/>
              <a:ext cx="2795588" cy="2193533"/>
            </a:xfrm>
            <a:prstGeom prst="rect">
              <a:avLst/>
            </a:prstGeom>
            <a:solidFill>
              <a:srgbClr val="CCFF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1698626" y="2640013"/>
              <a:ext cx="2462561" cy="1357312"/>
              <a:chOff x="1632" y="1773"/>
              <a:chExt cx="1352" cy="723"/>
            </a:xfrm>
          </p:grpSpPr>
          <p:sp>
            <p:nvSpPr>
              <p:cNvPr id="53" name="Rectangle 6"/>
              <p:cNvSpPr>
                <a:spLocks noChangeArrowheads="1"/>
              </p:cNvSpPr>
              <p:nvPr/>
            </p:nvSpPr>
            <p:spPr bwMode="auto">
              <a:xfrm>
                <a:off x="1632" y="2304"/>
                <a:ext cx="1352" cy="192"/>
              </a:xfrm>
              <a:prstGeom prst="rect">
                <a:avLst/>
              </a:prstGeom>
              <a:solidFill>
                <a:srgbClr val="CCFF66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b="0">
                    <a:solidFill>
                      <a:srgbClr val="000000"/>
                    </a:solidFill>
                    <a:latin typeface="Times New Roman" pitchFamily="18" charset="0"/>
                  </a:rPr>
                  <a:t>L2-Cache</a:t>
                </a:r>
              </a:p>
            </p:txBody>
          </p:sp>
          <p:sp>
            <p:nvSpPr>
              <p:cNvPr id="54" name="Rectangle 7"/>
              <p:cNvSpPr>
                <a:spLocks noChangeArrowheads="1"/>
              </p:cNvSpPr>
              <p:nvPr/>
            </p:nvSpPr>
            <p:spPr bwMode="auto">
              <a:xfrm>
                <a:off x="1660" y="1773"/>
                <a:ext cx="240" cy="144"/>
              </a:xfrm>
              <a:prstGeom prst="rect">
                <a:avLst/>
              </a:prstGeom>
              <a:solidFill>
                <a:srgbClr val="FFD685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sz="2000" b="0">
                    <a:solidFill>
                      <a:srgbClr val="000000"/>
                    </a:solidFill>
                    <a:latin typeface="Times New Roman" pitchFamily="18" charset="0"/>
                  </a:rPr>
                  <a:t>C0</a:t>
                </a:r>
              </a:p>
            </p:txBody>
          </p:sp>
          <p:sp>
            <p:nvSpPr>
              <p:cNvPr id="55" name="Rectangle 8"/>
              <p:cNvSpPr>
                <a:spLocks noChangeArrowheads="1"/>
              </p:cNvSpPr>
              <p:nvPr/>
            </p:nvSpPr>
            <p:spPr bwMode="auto">
              <a:xfrm>
                <a:off x="1996" y="1773"/>
                <a:ext cx="240" cy="144"/>
              </a:xfrm>
              <a:prstGeom prst="rect">
                <a:avLst/>
              </a:prstGeom>
              <a:solidFill>
                <a:srgbClr val="FFD685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sz="2000" b="0" dirty="0">
                    <a:solidFill>
                      <a:srgbClr val="000000"/>
                    </a:solidFill>
                    <a:latin typeface="Times New Roman" pitchFamily="18" charset="0"/>
                  </a:rPr>
                  <a:t>C1</a:t>
                </a:r>
              </a:p>
            </p:txBody>
          </p:sp>
          <p:sp>
            <p:nvSpPr>
              <p:cNvPr id="56" name="Rectangle 9"/>
              <p:cNvSpPr>
                <a:spLocks noChangeArrowheads="1"/>
              </p:cNvSpPr>
              <p:nvPr/>
            </p:nvSpPr>
            <p:spPr bwMode="auto">
              <a:xfrm>
                <a:off x="1659" y="2016"/>
                <a:ext cx="240" cy="144"/>
              </a:xfrm>
              <a:prstGeom prst="rect">
                <a:avLst/>
              </a:prstGeom>
              <a:solidFill>
                <a:srgbClr val="00FFCC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b="0">
                    <a:solidFill>
                      <a:srgbClr val="000000"/>
                    </a:solidFill>
                    <a:latin typeface="Times New Roman" pitchFamily="18" charset="0"/>
                  </a:rPr>
                  <a:t>L1$</a:t>
                </a:r>
              </a:p>
            </p:txBody>
          </p:sp>
          <p:sp>
            <p:nvSpPr>
              <p:cNvPr id="57" name="Rectangle 10"/>
              <p:cNvSpPr>
                <a:spLocks noChangeArrowheads="1"/>
              </p:cNvSpPr>
              <p:nvPr/>
            </p:nvSpPr>
            <p:spPr bwMode="auto">
              <a:xfrm>
                <a:off x="1995" y="2016"/>
                <a:ext cx="240" cy="144"/>
              </a:xfrm>
              <a:prstGeom prst="rect">
                <a:avLst/>
              </a:prstGeom>
              <a:solidFill>
                <a:srgbClr val="00FFCC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b="0">
                    <a:solidFill>
                      <a:srgbClr val="000000"/>
                    </a:solidFill>
                    <a:latin typeface="Times New Roman" pitchFamily="18" charset="0"/>
                  </a:rPr>
                  <a:t>L1$</a:t>
                </a:r>
              </a:p>
            </p:txBody>
          </p:sp>
          <p:cxnSp>
            <p:nvCxnSpPr>
              <p:cNvPr id="58" name="AutoShape 11"/>
              <p:cNvCxnSpPr>
                <a:cxnSpLocks noChangeShapeType="1"/>
                <a:stCxn id="54" idx="2"/>
                <a:endCxn id="56" idx="0"/>
              </p:cNvCxnSpPr>
              <p:nvPr/>
            </p:nvCxnSpPr>
            <p:spPr bwMode="auto">
              <a:xfrm flipH="1">
                <a:off x="1779" y="1917"/>
                <a:ext cx="1" cy="99"/>
              </a:xfrm>
              <a:prstGeom prst="straightConnector1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9" name="AutoShape 12"/>
              <p:cNvCxnSpPr>
                <a:cxnSpLocks noChangeShapeType="1"/>
                <a:stCxn id="55" idx="2"/>
                <a:endCxn id="57" idx="0"/>
              </p:cNvCxnSpPr>
              <p:nvPr/>
            </p:nvCxnSpPr>
            <p:spPr bwMode="auto">
              <a:xfrm flipH="1">
                <a:off x="2115" y="1917"/>
                <a:ext cx="1" cy="99"/>
              </a:xfrm>
              <a:prstGeom prst="straightConnector1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</p:cxnSp>
          <p:sp>
            <p:nvSpPr>
              <p:cNvPr id="60" name="Line 13"/>
              <p:cNvSpPr>
                <a:spLocks noChangeShapeType="1"/>
              </p:cNvSpPr>
              <p:nvPr/>
            </p:nvSpPr>
            <p:spPr bwMode="auto">
              <a:xfrm>
                <a:off x="1776" y="2160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Line 14"/>
              <p:cNvSpPr>
                <a:spLocks noChangeShapeType="1"/>
              </p:cNvSpPr>
              <p:nvPr/>
            </p:nvSpPr>
            <p:spPr bwMode="auto">
              <a:xfrm>
                <a:off x="2112" y="2160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" name="Group 15"/>
            <p:cNvGrpSpPr>
              <a:grpSpLocks/>
            </p:cNvGrpSpPr>
            <p:nvPr/>
          </p:nvGrpSpPr>
          <p:grpSpPr bwMode="auto">
            <a:xfrm>
              <a:off x="3095521" y="2646362"/>
              <a:ext cx="1049443" cy="995698"/>
              <a:chOff x="1659" y="1773"/>
              <a:chExt cx="577" cy="531"/>
            </a:xfrm>
          </p:grpSpPr>
          <p:sp>
            <p:nvSpPr>
              <p:cNvPr id="45" name="Rectangle 17"/>
              <p:cNvSpPr>
                <a:spLocks noChangeArrowheads="1"/>
              </p:cNvSpPr>
              <p:nvPr/>
            </p:nvSpPr>
            <p:spPr bwMode="auto">
              <a:xfrm>
                <a:off x="1660" y="1773"/>
                <a:ext cx="240" cy="144"/>
              </a:xfrm>
              <a:prstGeom prst="rect">
                <a:avLst/>
              </a:prstGeom>
              <a:solidFill>
                <a:srgbClr val="FFD685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sz="2000" b="0" dirty="0">
                    <a:solidFill>
                      <a:srgbClr val="000000"/>
                    </a:solidFill>
                    <a:latin typeface="Times New Roman" pitchFamily="18" charset="0"/>
                  </a:rPr>
                  <a:t>C2</a:t>
                </a:r>
              </a:p>
            </p:txBody>
          </p:sp>
          <p:sp>
            <p:nvSpPr>
              <p:cNvPr id="46" name="Rectangle 18"/>
              <p:cNvSpPr>
                <a:spLocks noChangeArrowheads="1"/>
              </p:cNvSpPr>
              <p:nvPr/>
            </p:nvSpPr>
            <p:spPr bwMode="auto">
              <a:xfrm>
                <a:off x="1996" y="1773"/>
                <a:ext cx="240" cy="144"/>
              </a:xfrm>
              <a:prstGeom prst="rect">
                <a:avLst/>
              </a:prstGeom>
              <a:solidFill>
                <a:srgbClr val="FFD685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sz="2000" b="0" dirty="0">
                    <a:solidFill>
                      <a:srgbClr val="000000"/>
                    </a:solidFill>
                    <a:latin typeface="Times New Roman" pitchFamily="18" charset="0"/>
                  </a:rPr>
                  <a:t>C3</a:t>
                </a:r>
              </a:p>
            </p:txBody>
          </p:sp>
          <p:sp>
            <p:nvSpPr>
              <p:cNvPr id="47" name="Rectangle 19"/>
              <p:cNvSpPr>
                <a:spLocks noChangeArrowheads="1"/>
              </p:cNvSpPr>
              <p:nvPr/>
            </p:nvSpPr>
            <p:spPr bwMode="auto">
              <a:xfrm>
                <a:off x="1659" y="2016"/>
                <a:ext cx="240" cy="144"/>
              </a:xfrm>
              <a:prstGeom prst="rect">
                <a:avLst/>
              </a:prstGeom>
              <a:solidFill>
                <a:srgbClr val="00FFCC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b="0">
                    <a:solidFill>
                      <a:srgbClr val="000000"/>
                    </a:solidFill>
                    <a:latin typeface="Times New Roman" pitchFamily="18" charset="0"/>
                  </a:rPr>
                  <a:t>L1$</a:t>
                </a:r>
              </a:p>
            </p:txBody>
          </p:sp>
          <p:sp>
            <p:nvSpPr>
              <p:cNvPr id="48" name="Rectangle 20"/>
              <p:cNvSpPr>
                <a:spLocks noChangeArrowheads="1"/>
              </p:cNvSpPr>
              <p:nvPr/>
            </p:nvSpPr>
            <p:spPr bwMode="auto">
              <a:xfrm>
                <a:off x="1995" y="2016"/>
                <a:ext cx="240" cy="144"/>
              </a:xfrm>
              <a:prstGeom prst="rect">
                <a:avLst/>
              </a:prstGeom>
              <a:solidFill>
                <a:srgbClr val="00FFCC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b="0">
                    <a:solidFill>
                      <a:srgbClr val="000000"/>
                    </a:solidFill>
                    <a:latin typeface="Times New Roman" pitchFamily="18" charset="0"/>
                  </a:rPr>
                  <a:t>L1$</a:t>
                </a:r>
              </a:p>
            </p:txBody>
          </p:sp>
          <p:cxnSp>
            <p:nvCxnSpPr>
              <p:cNvPr id="49" name="AutoShape 21"/>
              <p:cNvCxnSpPr>
                <a:cxnSpLocks noChangeShapeType="1"/>
                <a:stCxn id="45" idx="2"/>
                <a:endCxn id="47" idx="0"/>
              </p:cNvCxnSpPr>
              <p:nvPr/>
            </p:nvCxnSpPr>
            <p:spPr bwMode="auto">
              <a:xfrm flipH="1">
                <a:off x="1779" y="1917"/>
                <a:ext cx="1" cy="99"/>
              </a:xfrm>
              <a:prstGeom prst="straightConnector1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" name="AutoShape 22"/>
              <p:cNvCxnSpPr>
                <a:cxnSpLocks noChangeShapeType="1"/>
                <a:stCxn id="46" idx="2"/>
                <a:endCxn id="48" idx="0"/>
              </p:cNvCxnSpPr>
              <p:nvPr/>
            </p:nvCxnSpPr>
            <p:spPr bwMode="auto">
              <a:xfrm flipH="1">
                <a:off x="2115" y="1917"/>
                <a:ext cx="1" cy="99"/>
              </a:xfrm>
              <a:prstGeom prst="straightConnector1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</p:cxnSp>
          <p:sp>
            <p:nvSpPr>
              <p:cNvPr id="51" name="Line 23"/>
              <p:cNvSpPr>
                <a:spLocks noChangeShapeType="1"/>
              </p:cNvSpPr>
              <p:nvPr/>
            </p:nvSpPr>
            <p:spPr bwMode="auto">
              <a:xfrm>
                <a:off x="1776" y="2160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Line 24"/>
              <p:cNvSpPr>
                <a:spLocks noChangeShapeType="1"/>
              </p:cNvSpPr>
              <p:nvPr/>
            </p:nvSpPr>
            <p:spPr bwMode="auto">
              <a:xfrm>
                <a:off x="2112" y="2160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2" name="Line 47"/>
            <p:cNvSpPr>
              <a:spLocks noChangeShapeType="1"/>
            </p:cNvSpPr>
            <p:nvPr/>
          </p:nvSpPr>
          <p:spPr bwMode="auto">
            <a:xfrm>
              <a:off x="2895421" y="4020422"/>
              <a:ext cx="0" cy="714174"/>
            </a:xfrm>
            <a:prstGeom prst="line">
              <a:avLst/>
            </a:prstGeom>
            <a:noFill/>
            <a:ln w="28575" cap="sq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2" name="Rectangle 52"/>
          <p:cNvSpPr>
            <a:spLocks noChangeArrowheads="1"/>
          </p:cNvSpPr>
          <p:nvPr/>
        </p:nvSpPr>
        <p:spPr bwMode="auto">
          <a:xfrm>
            <a:off x="1981200" y="5334000"/>
            <a:ext cx="3962400" cy="900112"/>
          </a:xfrm>
          <a:prstGeom prst="rect">
            <a:avLst/>
          </a:prstGeom>
          <a:solidFill>
            <a:srgbClr val="FF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400" b="0">
                <a:solidFill>
                  <a:srgbClr val="000000"/>
                </a:solidFill>
                <a:latin typeface="Times New Roman" pitchFamily="18" charset="0"/>
              </a:rPr>
              <a:t>Memory</a:t>
            </a:r>
          </a:p>
        </p:txBody>
      </p:sp>
      <p:sp>
        <p:nvSpPr>
          <p:cNvPr id="70" name="Rectangle 6"/>
          <p:cNvSpPr>
            <a:spLocks noChangeArrowheads="1"/>
          </p:cNvSpPr>
          <p:nvPr/>
        </p:nvSpPr>
        <p:spPr bwMode="auto">
          <a:xfrm>
            <a:off x="2133600" y="4419600"/>
            <a:ext cx="3557498" cy="381000"/>
          </a:xfrm>
          <a:prstGeom prst="rect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Times New Roman" pitchFamily="18" charset="0"/>
              </a:rPr>
              <a:t>Memory Controller</a:t>
            </a:r>
          </a:p>
        </p:txBody>
      </p:sp>
      <p:sp>
        <p:nvSpPr>
          <p:cNvPr id="31" name="Rounded Rectangular Callout 30"/>
          <p:cNvSpPr/>
          <p:nvPr/>
        </p:nvSpPr>
        <p:spPr bwMode="auto">
          <a:xfrm>
            <a:off x="6096000" y="4419600"/>
            <a:ext cx="2819400" cy="838200"/>
          </a:xfrm>
          <a:prstGeom prst="wedgeRoundRectCallout">
            <a:avLst>
              <a:gd name="adj1" fmla="val -80292"/>
              <a:gd name="adj2" fmla="val -29924"/>
              <a:gd name="adj3" fmla="val 16667"/>
            </a:avLst>
          </a:prstGeom>
          <a:solidFill>
            <a:schemeClr val="accent1">
              <a:lumMod val="90000"/>
              <a:alpha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Scheduling of Memory  Request</a:t>
            </a:r>
          </a:p>
        </p:txBody>
      </p:sp>
      <p:sp>
        <p:nvSpPr>
          <p:cNvPr id="32" name="Rounded Rectangular Callout 31"/>
          <p:cNvSpPr/>
          <p:nvPr/>
        </p:nvSpPr>
        <p:spPr bwMode="auto">
          <a:xfrm>
            <a:off x="6096000" y="5562600"/>
            <a:ext cx="2819400" cy="838200"/>
          </a:xfrm>
          <a:prstGeom prst="wedgeRoundRectCallout">
            <a:avLst>
              <a:gd name="adj1" fmla="val -80292"/>
              <a:gd name="adj2" fmla="val -29924"/>
              <a:gd name="adj3" fmla="val 16667"/>
            </a:avLst>
          </a:prstGeom>
          <a:solidFill>
            <a:schemeClr val="accent6">
              <a:lumMod val="40000"/>
              <a:lumOff val="60000"/>
              <a:alpha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Memory Organization/ Technology </a:t>
            </a:r>
          </a:p>
        </p:txBody>
      </p:sp>
      <p:sp>
        <p:nvSpPr>
          <p:cNvPr id="30" name="Rounded Rectangular Callout 29"/>
          <p:cNvSpPr/>
          <p:nvPr/>
        </p:nvSpPr>
        <p:spPr bwMode="auto">
          <a:xfrm>
            <a:off x="6096000" y="3429000"/>
            <a:ext cx="2819400" cy="838200"/>
          </a:xfrm>
          <a:prstGeom prst="wedgeRoundRectCallout">
            <a:avLst>
              <a:gd name="adj1" fmla="val -74887"/>
              <a:gd name="adj2" fmla="val 15531"/>
              <a:gd name="adj3" fmla="val 16667"/>
            </a:avLst>
          </a:prstGeom>
          <a:solidFill>
            <a:srgbClr val="92D05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Cache Sharing across Multi-cores</a:t>
            </a:r>
          </a:p>
        </p:txBody>
      </p:sp>
      <p:sp>
        <p:nvSpPr>
          <p:cNvPr id="39" name="Rounded Rectangular Callout 38"/>
          <p:cNvSpPr/>
          <p:nvPr/>
        </p:nvSpPr>
        <p:spPr bwMode="auto">
          <a:xfrm>
            <a:off x="0" y="3733800"/>
            <a:ext cx="1752600" cy="838200"/>
          </a:xfrm>
          <a:prstGeom prst="wedgeRoundRectCallout">
            <a:avLst>
              <a:gd name="adj1" fmla="val 113708"/>
              <a:gd name="adj2" fmla="val 20076"/>
              <a:gd name="adj3" fmla="val 16667"/>
            </a:avLst>
          </a:prstGeom>
          <a:solidFill>
            <a:srgbClr val="FFC00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DRAM  Cache</a:t>
            </a:r>
          </a:p>
        </p:txBody>
      </p:sp>
    </p:spTree>
    <p:extLst>
      <p:ext uri="{BB962C8B-B14F-4D97-AF65-F5344CB8AC3E}">
        <p14:creationId xmlns:p14="http://schemas.microsoft.com/office/powerpoint/2010/main" val="166483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0" grpId="0" animBg="1"/>
      <p:bldP spid="3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Architecture/System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10600" cy="48768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Sharing of memory hierarchy</a:t>
            </a:r>
          </a:p>
          <a:p>
            <a:pPr eaLnBrk="1" hangingPunct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More cores and components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More pressure on the memory hierarchy</a:t>
            </a:r>
            <a:endParaRPr lang="en-US" dirty="0">
              <a:solidFill>
                <a:srgbClr val="0000FF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Different cores have different performance requirements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Memory hierarchies do not distinguish between cores</a:t>
            </a:r>
          </a:p>
          <a:p>
            <a:pPr eaLnBrk="1" hangingPunct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Different goals for different systems/users</a:t>
            </a:r>
          </a:p>
          <a:p>
            <a:pPr lvl="1" eaLnBrk="1" hangingPunct="1"/>
            <a:r>
              <a:rPr lang="en-US" sz="2100" dirty="0">
                <a:latin typeface="Tahoma" charset="0"/>
                <a:ea typeface="ＭＳ Ｐゴシック" charset="0"/>
              </a:rPr>
              <a:t>System throughput, fairness, per-application performance</a:t>
            </a:r>
          </a:p>
          <a:p>
            <a:pPr lvl="1" eaLnBrk="1" hangingPunct="1"/>
            <a:r>
              <a:rPr lang="en-US" sz="2100" dirty="0">
                <a:latin typeface="Tahoma" charset="0"/>
                <a:ea typeface="ＭＳ Ｐゴシック" charset="0"/>
              </a:rPr>
              <a:t>Modern hierarchies are not flexible/configurable</a:t>
            </a: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Asymmetric cores: </a:t>
            </a:r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Performance asymmetry, CPU+GPUs, accelerators, …</a:t>
            </a:r>
          </a:p>
          <a:p>
            <a:pPr lvl="1" eaLnBrk="1" hangingPunct="1"/>
            <a:endParaRPr lang="en-US" dirty="0">
              <a:solidFill>
                <a:srgbClr val="000000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solidFill>
                <a:srgbClr val="000000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endParaRPr lang="en-US" dirty="0">
              <a:solidFill>
                <a:srgbClr val="0000FF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solidFill>
                <a:srgbClr val="0000FF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96200" y="6400800"/>
            <a:ext cx="1371600" cy="320675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AB7C7B6-6D35-FE43-9C18-6AFFDCF9EA43}" type="slidenum">
              <a:rPr lang="en-US" sz="1600">
                <a:solidFill>
                  <a:srgbClr val="000000"/>
                </a:solidFill>
                <a:latin typeface="Garamond" charset="0"/>
              </a:rPr>
              <a:pPr eaLnBrk="1" hangingPunct="1"/>
              <a:t>63</a:t>
            </a:fld>
            <a:endParaRPr lang="en-US" sz="1600" dirty="0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5" name="Horizontal Scroll 4"/>
          <p:cNvSpPr/>
          <p:nvPr/>
        </p:nvSpPr>
        <p:spPr bwMode="auto">
          <a:xfrm>
            <a:off x="76200" y="6400800"/>
            <a:ext cx="3733800" cy="457200"/>
          </a:xfrm>
          <a:prstGeom prst="horizontalScroll">
            <a:avLst/>
          </a:prstGeom>
          <a:solidFill>
            <a:srgbClr val="A2D668">
              <a:alpha val="9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000000"/>
                </a:solidFill>
              </a:rPr>
              <a:t>Slide Source: </a:t>
            </a:r>
            <a:r>
              <a:rPr lang="en-US" dirty="0" err="1">
                <a:solidFill>
                  <a:srgbClr val="000000"/>
                </a:solidFill>
              </a:rPr>
              <a:t>Onur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Mutlu</a:t>
            </a:r>
            <a:r>
              <a:rPr lang="en-US" dirty="0">
                <a:solidFill>
                  <a:srgbClr val="000000"/>
                </a:solidFill>
              </a:rPr>
              <a:t>, CMU</a:t>
            </a:r>
          </a:p>
        </p:txBody>
      </p:sp>
    </p:spTree>
    <p:extLst>
      <p:ext uri="{BB962C8B-B14F-4D97-AF65-F5344CB8AC3E}">
        <p14:creationId xmlns:p14="http://schemas.microsoft.com/office/powerpoint/2010/main" val="3416524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Memory Bank Organization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A00B69C-CB4D-1641-98A3-7B806C50D6A8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7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85925"/>
            <a:ext cx="570547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220400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SRAM vs. DRAM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pPr>
              <a:buFont typeface="Wingdings" pitchFamily="2" charset="2"/>
              <a:buChar char="n"/>
              <a:defRPr/>
            </a:pPr>
            <a:r>
              <a:rPr lang="en-US" dirty="0">
                <a:ea typeface="+mn-ea"/>
                <a:cs typeface="+mn-cs"/>
              </a:rPr>
              <a:t>SRAM is preferable for register files and L1/L2 caches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dirty="0">
                <a:ea typeface="+mn-ea"/>
                <a:cs typeface="+mn-cs"/>
              </a:rPr>
              <a:t>Fast access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dirty="0">
                <a:ea typeface="+mn-ea"/>
                <a:cs typeface="+mn-cs"/>
              </a:rPr>
              <a:t>No refreshes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dirty="0">
                <a:ea typeface="+mn-ea"/>
                <a:cs typeface="+mn-cs"/>
              </a:rPr>
              <a:t>Simpler manufacturing (compatible with logic process)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dirty="0">
                <a:ea typeface="+mn-ea"/>
                <a:cs typeface="+mn-cs"/>
              </a:rPr>
              <a:t>Lower density (6 transistors per cell)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dirty="0">
                <a:ea typeface="+mn-ea"/>
                <a:cs typeface="+mn-cs"/>
              </a:rPr>
              <a:t>Higher cost</a:t>
            </a:r>
          </a:p>
          <a:p>
            <a:pPr>
              <a:buFont typeface="Wingdings" pitchFamily="2" charset="2"/>
              <a:buChar char="n"/>
              <a:defRPr/>
            </a:pPr>
            <a:r>
              <a:rPr lang="en-US" dirty="0">
                <a:ea typeface="+mn-ea"/>
                <a:cs typeface="+mn-cs"/>
              </a:rPr>
              <a:t>DRAM is preferable for stand-alone memory chips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dirty="0">
                <a:ea typeface="+mn-ea"/>
                <a:cs typeface="+mn-cs"/>
              </a:rPr>
              <a:t>Much higher capacity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dirty="0">
                <a:ea typeface="+mn-ea"/>
                <a:cs typeface="+mn-cs"/>
              </a:rPr>
              <a:t>Higher density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dirty="0">
                <a:ea typeface="+mn-ea"/>
                <a:cs typeface="+mn-cs"/>
              </a:rPr>
              <a:t>Lower cost</a:t>
            </a:r>
          </a:p>
          <a:p>
            <a:pPr>
              <a:buFont typeface="Wingdings" pitchFamily="2" charset="2"/>
              <a:buChar char="q"/>
              <a:defRPr/>
            </a:pPr>
            <a:r>
              <a:rPr lang="en-US" sz="2200" b="1" dirty="0">
                <a:solidFill>
                  <a:srgbClr val="FF0000"/>
                </a:solidFill>
                <a:ea typeface="+mn-ea"/>
                <a:cs typeface="+mn-cs"/>
              </a:rPr>
              <a:t>Reading: S. </a:t>
            </a:r>
            <a:r>
              <a:rPr lang="en-US" sz="2200" b="1" dirty="0" err="1">
                <a:solidFill>
                  <a:srgbClr val="FF0000"/>
                </a:solidFill>
                <a:ea typeface="+mn-ea"/>
                <a:cs typeface="+mn-cs"/>
              </a:rPr>
              <a:t>Rixner</a:t>
            </a:r>
            <a:r>
              <a:rPr lang="en-US" sz="2200" b="1" dirty="0">
                <a:solidFill>
                  <a:srgbClr val="FF0000"/>
                </a:solidFill>
                <a:ea typeface="+mn-ea"/>
                <a:cs typeface="+mn-cs"/>
              </a:rPr>
              <a:t>, et. al, “Memory Access Scheduling”, ISCA 2000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FBD423B-7926-BD40-91EE-D51FA7B27B05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8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5567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Memory subsystem organization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Memory subsystem organization</a:t>
            </a:r>
          </a:p>
          <a:p>
            <a:pPr lvl="1"/>
            <a:r>
              <a:rPr lang="en-US">
                <a:latin typeface="Calibri" charset="0"/>
              </a:rPr>
              <a:t>Channel</a:t>
            </a:r>
          </a:p>
          <a:p>
            <a:pPr lvl="1"/>
            <a:r>
              <a:rPr lang="en-US">
                <a:latin typeface="Calibri" charset="0"/>
              </a:rPr>
              <a:t>DIMM</a:t>
            </a:r>
          </a:p>
          <a:p>
            <a:pPr lvl="1"/>
            <a:r>
              <a:rPr lang="en-US">
                <a:latin typeface="Calibri" charset="0"/>
              </a:rPr>
              <a:t>Rank</a:t>
            </a:r>
          </a:p>
          <a:p>
            <a:pPr lvl="1"/>
            <a:r>
              <a:rPr lang="en-US">
                <a:latin typeface="Calibri" charset="0"/>
              </a:rPr>
              <a:t>Chip</a:t>
            </a:r>
          </a:p>
          <a:p>
            <a:pPr lvl="1"/>
            <a:r>
              <a:rPr lang="en-US">
                <a:latin typeface="Calibri" charset="0"/>
              </a:rPr>
              <a:t>Bank</a:t>
            </a:r>
          </a:p>
          <a:p>
            <a:pPr lvl="1"/>
            <a:r>
              <a:rPr lang="en-US">
                <a:latin typeface="Calibri" charset="0"/>
              </a:rPr>
              <a:t>Row/Column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971800" y="2224741"/>
            <a:ext cx="1981200" cy="2971800"/>
            <a:chOff x="2971800" y="2209800"/>
            <a:chExt cx="1981200" cy="2971800"/>
          </a:xfrm>
        </p:grpSpPr>
        <p:sp>
          <p:nvSpPr>
            <p:cNvPr id="5" name="Flowchart: Merge 4"/>
            <p:cNvSpPr/>
            <p:nvPr/>
          </p:nvSpPr>
          <p:spPr>
            <a:xfrm>
              <a:off x="2971800" y="2209800"/>
              <a:ext cx="1981200" cy="2971800"/>
            </a:xfrm>
            <a:prstGeom prst="flowChartMerg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Flowchart: Merge 7"/>
            <p:cNvSpPr/>
            <p:nvPr/>
          </p:nvSpPr>
          <p:spPr>
            <a:xfrm>
              <a:off x="3124200" y="2667000"/>
              <a:ext cx="1676400" cy="2514600"/>
            </a:xfrm>
            <a:prstGeom prst="flowChartMerge">
              <a:avLst/>
            </a:prstGeom>
            <a:solidFill>
              <a:srgbClr val="00B050"/>
            </a:solidFill>
            <a:ln>
              <a:solidFill>
                <a:srgbClr val="004C2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Flowchart: Merge 8"/>
            <p:cNvSpPr/>
            <p:nvPr/>
          </p:nvSpPr>
          <p:spPr>
            <a:xfrm>
              <a:off x="3276600" y="3124200"/>
              <a:ext cx="1371600" cy="2057400"/>
            </a:xfrm>
            <a:prstGeom prst="flowChartMerg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Flowchart: Merge 9"/>
            <p:cNvSpPr/>
            <p:nvPr/>
          </p:nvSpPr>
          <p:spPr>
            <a:xfrm>
              <a:off x="3429000" y="3581400"/>
              <a:ext cx="1066800" cy="1600200"/>
            </a:xfrm>
            <a:prstGeom prst="flowChartMerg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Flowchart: Merge 10"/>
            <p:cNvSpPr/>
            <p:nvPr/>
          </p:nvSpPr>
          <p:spPr>
            <a:xfrm>
              <a:off x="3581400" y="4038600"/>
              <a:ext cx="762000" cy="1143000"/>
            </a:xfrm>
            <a:prstGeom prst="flowChartMerg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Flowchart: Merge 11"/>
            <p:cNvSpPr/>
            <p:nvPr/>
          </p:nvSpPr>
          <p:spPr>
            <a:xfrm>
              <a:off x="3733800" y="4495800"/>
              <a:ext cx="457200" cy="685800"/>
            </a:xfrm>
            <a:prstGeom prst="flowChartMerg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0710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7.5|2.6|8.7|2.2|3.2|10.1|2.4|0.9|1.6|2|1.7|2.7|5|2.9|0.5|0.8|0.8|0.8|1.6|1.2|0.4|0.5|1|2.4|3.2|5.1|4.2|0.9|3.9|0.6|2|2.1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|0.5|0.6|0.6|0.5|0.5|0.2|0.7|0.5|0.6|0.6|0.4|0.7|0.4|0.7|0.4|0.7|0.3|0.3|0.2|0.2|0.2|0.5|0.5|0.3|0.5|0.4|0.3|0.7|0.7"/>
</p:tagLst>
</file>

<file path=ppt/theme/theme1.xml><?xml version="1.0" encoding="utf-8"?>
<a:theme xmlns:a="http://schemas.openxmlformats.org/drawingml/2006/main" name="CADL 1">
  <a:themeElements>
    <a:clrScheme name="CADL 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DL 1">
      <a:majorFont>
        <a:latin typeface="Comic Sans MS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>
            <a:lumMod val="40000"/>
            <a:lumOff val="60000"/>
            <a:alpha val="95000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CADL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3">
        <a:dk1>
          <a:srgbClr val="000000"/>
        </a:dk1>
        <a:lt1>
          <a:srgbClr val="FFFFFF"/>
        </a:lt1>
        <a:dk2>
          <a:srgbClr val="0000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80808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edition">
  <a:themeElements>
    <a:clrScheme name="Expedition 2">
      <a:dk1>
        <a:srgbClr val="000000"/>
      </a:dk1>
      <a:lt1>
        <a:srgbClr val="FFFFFF"/>
      </a:lt1>
      <a:dk2>
        <a:srgbClr val="482400"/>
      </a:dk2>
      <a:lt2>
        <a:srgbClr val="808080"/>
      </a:lt2>
      <a:accent1>
        <a:srgbClr val="DFD6C3"/>
      </a:accent1>
      <a:accent2>
        <a:srgbClr val="D69B80"/>
      </a:accent2>
      <a:accent3>
        <a:srgbClr val="FFFFFF"/>
      </a:accent3>
      <a:accent4>
        <a:srgbClr val="000000"/>
      </a:accent4>
      <a:accent5>
        <a:srgbClr val="ECE8DE"/>
      </a:accent5>
      <a:accent6>
        <a:srgbClr val="C28C73"/>
      </a:accent6>
      <a:hlink>
        <a:srgbClr val="993300"/>
      </a:hlink>
      <a:folHlink>
        <a:srgbClr val="666600"/>
      </a:folHlink>
    </a:clrScheme>
    <a:fontScheme name="Expedi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sm" len="sm"/>
          <a:tailEnd type="none" w="sm" len="sm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sm" len="sm"/>
          <a:tailEnd type="none" w="sm" len="sm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Expedition 1">
        <a:dk1>
          <a:srgbClr val="000000"/>
        </a:dk1>
        <a:lt1>
          <a:srgbClr val="A7947B"/>
        </a:lt1>
        <a:dk2>
          <a:srgbClr val="482400"/>
        </a:dk2>
        <a:lt2>
          <a:srgbClr val="808080"/>
        </a:lt2>
        <a:accent1>
          <a:srgbClr val="DFD6C3"/>
        </a:accent1>
        <a:accent2>
          <a:srgbClr val="D69B80"/>
        </a:accent2>
        <a:accent3>
          <a:srgbClr val="D0C8BF"/>
        </a:accent3>
        <a:accent4>
          <a:srgbClr val="000000"/>
        </a:accent4>
        <a:accent5>
          <a:srgbClr val="ECE8DE"/>
        </a:accent5>
        <a:accent6>
          <a:srgbClr val="C28C73"/>
        </a:accent6>
        <a:hlink>
          <a:srgbClr val="993300"/>
        </a:hlink>
        <a:folHlink>
          <a:srgbClr val="66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dition 2">
        <a:dk1>
          <a:srgbClr val="000000"/>
        </a:dk1>
        <a:lt1>
          <a:srgbClr val="FFFFFF"/>
        </a:lt1>
        <a:dk2>
          <a:srgbClr val="482400"/>
        </a:dk2>
        <a:lt2>
          <a:srgbClr val="808080"/>
        </a:lt2>
        <a:accent1>
          <a:srgbClr val="DFD6C3"/>
        </a:accent1>
        <a:accent2>
          <a:srgbClr val="D69B80"/>
        </a:accent2>
        <a:accent3>
          <a:srgbClr val="FFFFFF"/>
        </a:accent3>
        <a:accent4>
          <a:srgbClr val="000000"/>
        </a:accent4>
        <a:accent5>
          <a:srgbClr val="ECE8DE"/>
        </a:accent5>
        <a:accent6>
          <a:srgbClr val="C28C73"/>
        </a:accent6>
        <a:hlink>
          <a:srgbClr val="993300"/>
        </a:hlink>
        <a:folHlink>
          <a:srgbClr val="66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ditio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dition 4">
        <a:dk1>
          <a:srgbClr val="000000"/>
        </a:dk1>
        <a:lt1>
          <a:srgbClr val="9D7643"/>
        </a:lt1>
        <a:dk2>
          <a:srgbClr val="FFFFFF"/>
        </a:dk2>
        <a:lt2>
          <a:srgbClr val="554025"/>
        </a:lt2>
        <a:accent1>
          <a:srgbClr val="CAA966"/>
        </a:accent1>
        <a:accent2>
          <a:srgbClr val="8488AC"/>
        </a:accent2>
        <a:accent3>
          <a:srgbClr val="CCBDB0"/>
        </a:accent3>
        <a:accent4>
          <a:srgbClr val="000000"/>
        </a:accent4>
        <a:accent5>
          <a:srgbClr val="E1D1B8"/>
        </a:accent5>
        <a:accent6>
          <a:srgbClr val="777B9B"/>
        </a:accent6>
        <a:hlink>
          <a:srgbClr val="993300"/>
        </a:hlink>
        <a:folHlink>
          <a:srgbClr val="66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ADL 1">
  <a:themeElements>
    <a:clrScheme name="CADL 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DL 1">
      <a:majorFont>
        <a:latin typeface="Comic Sans MS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>
            <a:lumMod val="40000"/>
            <a:lumOff val="60000"/>
            <a:alpha val="95000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CADL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3">
        <a:dk1>
          <a:srgbClr val="000000"/>
        </a:dk1>
        <a:lt1>
          <a:srgbClr val="FFFFFF"/>
        </a:lt1>
        <a:dk2>
          <a:srgbClr val="0000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80808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CADL 1">
  <a:themeElements>
    <a:clrScheme name="CADL 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DL 1">
      <a:majorFont>
        <a:latin typeface="Comic Sans MS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>
            <a:lumMod val="40000"/>
            <a:lumOff val="60000"/>
            <a:alpha val="95000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CADL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3">
        <a:dk1>
          <a:srgbClr val="000000"/>
        </a:dk1>
        <a:lt1>
          <a:srgbClr val="FFFFFF"/>
        </a:lt1>
        <a:dk2>
          <a:srgbClr val="0000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80808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D693CA65F26D4F89AC4289CDD19665" ma:contentTypeVersion="10" ma:contentTypeDescription="Create a new document." ma:contentTypeScope="" ma:versionID="4d5312d32efbdbfcaeeb5b12cae26881">
  <xsd:schema xmlns:xsd="http://www.w3.org/2001/XMLSchema" xmlns:xs="http://www.w3.org/2001/XMLSchema" xmlns:p="http://schemas.microsoft.com/office/2006/metadata/properties" xmlns:ns2="e27e6e1a-efc5-4176-8587-bd2b78f10b68" xmlns:ns3="12d34869-996b-4a6c-bac7-3c40f66de6eb" targetNamespace="http://schemas.microsoft.com/office/2006/metadata/properties" ma:root="true" ma:fieldsID="5cd32b97557bcfd5c9ae9ffe2088629c" ns2:_="" ns3:_="">
    <xsd:import namespace="e27e6e1a-efc5-4176-8587-bd2b78f10b68"/>
    <xsd:import namespace="12d34869-996b-4a6c-bac7-3c40f66de6e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7e6e1a-efc5-4176-8587-bd2b78f10b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d34869-996b-4a6c-bac7-3c40f66de6e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EDCC661-ACE9-4FDD-A02E-F0DF2986FB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7e6e1a-efc5-4176-8587-bd2b78f10b68"/>
    <ds:schemaRef ds:uri="12d34869-996b-4a6c-bac7-3c40f66de6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2BE625-8E9B-4ACE-BABC-EE3DE63544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30C87C-88A5-485F-994E-2AF9F77CDCA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60475</TotalTime>
  <Words>3005</Words>
  <Application>Microsoft Office PowerPoint</Application>
  <PresentationFormat>On-screen Show (4:3)</PresentationFormat>
  <Paragraphs>805</Paragraphs>
  <Slides>63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63</vt:i4>
      </vt:variant>
    </vt:vector>
  </HeadingPairs>
  <TitlesOfParts>
    <vt:vector size="81" baseType="lpstr">
      <vt:lpstr>Arial</vt:lpstr>
      <vt:lpstr>Bookman Old Style</vt:lpstr>
      <vt:lpstr>Calibri</vt:lpstr>
      <vt:lpstr>Calibri Light</vt:lpstr>
      <vt:lpstr>Comic Sans MS</vt:lpstr>
      <vt:lpstr>Garamond</vt:lpstr>
      <vt:lpstr>Tahoma</vt:lpstr>
      <vt:lpstr>Times New Roman</vt:lpstr>
      <vt:lpstr>Wingdings</vt:lpstr>
      <vt:lpstr>CADL 1</vt:lpstr>
      <vt:lpstr>Expedition</vt:lpstr>
      <vt:lpstr>1_CADL 1</vt:lpstr>
      <vt:lpstr>Edge</vt:lpstr>
      <vt:lpstr>Office Theme</vt:lpstr>
      <vt:lpstr>2_CADL 1</vt:lpstr>
      <vt:lpstr>1_Default Design</vt:lpstr>
      <vt:lpstr>1_Office Theme</vt:lpstr>
      <vt:lpstr>2_Office Theme</vt:lpstr>
      <vt:lpstr>L5 – Memory System</vt:lpstr>
      <vt:lpstr>Memory Performance</vt:lpstr>
      <vt:lpstr>Memory Hierarchy </vt:lpstr>
      <vt:lpstr>Memory Hierarchy in Multicore</vt:lpstr>
      <vt:lpstr>Memory Performance</vt:lpstr>
      <vt:lpstr>PowerPoint Presentation</vt:lpstr>
      <vt:lpstr>Memory Bank Organization</vt:lpstr>
      <vt:lpstr>SRAM vs. DRAM</vt:lpstr>
      <vt:lpstr>Memory subsystem organization</vt:lpstr>
      <vt:lpstr>Memory subsystem</vt:lpstr>
      <vt:lpstr>Breaking down a DIMM</vt:lpstr>
      <vt:lpstr>Rank</vt:lpstr>
      <vt:lpstr>Breaking down a Rank</vt:lpstr>
      <vt:lpstr>Breaking down a Chip</vt:lpstr>
      <vt:lpstr>Breaking down a Bank</vt:lpstr>
      <vt:lpstr>Memory subsystem organization</vt:lpstr>
      <vt:lpstr>Example: Transferring a cache block</vt:lpstr>
      <vt:lpstr>Example: Transferring a cache block</vt:lpstr>
      <vt:lpstr>Example: Transferring a cache block</vt:lpstr>
      <vt:lpstr>Example: Transferring a cache block</vt:lpstr>
      <vt:lpstr>Example: Transferring a cache block</vt:lpstr>
      <vt:lpstr>Overview of a DRAM  based memory</vt:lpstr>
      <vt:lpstr>Page Mode DRAM</vt:lpstr>
      <vt:lpstr>DRAM Bank Operation</vt:lpstr>
      <vt:lpstr>Basic DRAM Operations</vt:lpstr>
      <vt:lpstr>Latency Components in DRAM Operation</vt:lpstr>
      <vt:lpstr>Latency Components: Basic DRAM Operation</vt:lpstr>
      <vt:lpstr>Multiple Banks (Interleaving) and Channels</vt:lpstr>
      <vt:lpstr>How Multiple Banks/Channels Help</vt:lpstr>
      <vt:lpstr>Address Mapping (Single Channel)</vt:lpstr>
      <vt:lpstr>Example: Transferring a cache block</vt:lpstr>
      <vt:lpstr>Address Mapping (Single Channel)</vt:lpstr>
      <vt:lpstr>Example: Transferring a cache block</vt:lpstr>
      <vt:lpstr>Multiple Banks (Interleaving) and Channels</vt:lpstr>
      <vt:lpstr>Interaction with VirtualPhysical Mapping</vt:lpstr>
      <vt:lpstr>DRAM Refresh</vt:lpstr>
      <vt:lpstr>DRAM Refresh (I)</vt:lpstr>
      <vt:lpstr>DRAM Refresh (II)</vt:lpstr>
      <vt:lpstr>DRAM Controller</vt:lpstr>
      <vt:lpstr>DRAM Memory Controller</vt:lpstr>
      <vt:lpstr>DRAM Parameters</vt:lpstr>
      <vt:lpstr>DRAM Command Summary</vt:lpstr>
      <vt:lpstr>Memory Access Scheduling: Motivation </vt:lpstr>
      <vt:lpstr>Memory State Diagram &amp; Resource Usage</vt:lpstr>
      <vt:lpstr>Memory Access Scheduling</vt:lpstr>
      <vt:lpstr>Memory Access Scheduler</vt:lpstr>
      <vt:lpstr>PowerPoint Presentation</vt:lpstr>
      <vt:lpstr>FRFCFS Scheduling</vt:lpstr>
      <vt:lpstr>Benchmarks</vt:lpstr>
      <vt:lpstr>PowerPoint Presentation</vt:lpstr>
      <vt:lpstr>PowerPoint Presentation</vt:lpstr>
      <vt:lpstr>Things to Ponder </vt:lpstr>
      <vt:lpstr>Major Trends Affecting Memory</vt:lpstr>
      <vt:lpstr>Emerging Memory Technology</vt:lpstr>
      <vt:lpstr>Emerging Memory Technology</vt:lpstr>
      <vt:lpstr>DRAM – PCM Hybrid Memory </vt:lpstr>
      <vt:lpstr>PCM-based Main Memory </vt:lpstr>
      <vt:lpstr>Stacked DRAM</vt:lpstr>
      <vt:lpstr>Processor Orgn. With DRAM Cache</vt:lpstr>
      <vt:lpstr>Problems in Architecting Large DRAM Caches</vt:lpstr>
      <vt:lpstr>Processor Orgn. With DRAM Cache</vt:lpstr>
      <vt:lpstr>Research Issues in Multicore Memory Hierarchy</vt:lpstr>
      <vt:lpstr>Architecture/System Trends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@ CADL</dc:title>
  <dc:creator>keshavan</dc:creator>
  <cp:lastModifiedBy>Kawin M</cp:lastModifiedBy>
  <cp:revision>712</cp:revision>
  <dcterms:created xsi:type="dcterms:W3CDTF">2007-06-12T09:09:55Z</dcterms:created>
  <dcterms:modified xsi:type="dcterms:W3CDTF">2021-11-27T18:20:25Z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0x0101009CD693CA65F26D4F89AC4289CDD19665</vt:lpwstr>
  </property>
</Properties>
</file>